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6" r:id="rId7"/>
    <p:sldId id="261" r:id="rId8"/>
    <p:sldId id="262" r:id="rId9"/>
    <p:sldId id="263" r:id="rId10"/>
    <p:sldId id="264" r:id="rId11"/>
    <p:sldId id="265"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0C157-6859-41D0-96DE-8E046F48EDA9}" v="48" dt="2026-09-07T17:52:14.5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61130" autoAdjust="0"/>
  </p:normalViewPr>
  <p:slideViewPr>
    <p:cSldViewPr snapToGrid="0" snapToObjects="1">
      <p:cViewPr varScale="1">
        <p:scale>
          <a:sx n="77" d="100"/>
          <a:sy n="77" d="100"/>
        </p:scale>
        <p:origin x="1037" y="5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71" d="100"/>
          <a:sy n="71" d="100"/>
        </p:scale>
        <p:origin x="-505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rittain" userId="37bc92e99f96e23b" providerId="LiveId" clId="{E2B4E113-1948-47AD-B2C1-8BF5644AE4C4}"/>
    <pc:docChg chg="undo custSel addSld modSld sldOrd">
      <pc:chgData name="David Brittain" userId="37bc92e99f96e23b" providerId="LiveId" clId="{E2B4E113-1948-47AD-B2C1-8BF5644AE4C4}" dt="2026-09-17T09:38:18.447" v="19119" actId="20577"/>
      <pc:docMkLst>
        <pc:docMk/>
      </pc:docMkLst>
      <pc:sldChg chg="modSp mod modNotesTx">
        <pc:chgData name="David Brittain" userId="37bc92e99f96e23b" providerId="LiveId" clId="{E2B4E113-1948-47AD-B2C1-8BF5644AE4C4}" dt="2026-09-17T08:59:10.306" v="17410" actId="20577"/>
        <pc:sldMkLst>
          <pc:docMk/>
          <pc:sldMk cId="0" sldId="256"/>
        </pc:sldMkLst>
        <pc:spChg chg="mod">
          <ac:chgData name="David Brittain" userId="37bc92e99f96e23b" providerId="LiveId" clId="{E2B4E113-1948-47AD-B2C1-8BF5644AE4C4}" dt="2026-09-07T18:03:15.374" v="12908" actId="20577"/>
          <ac:spMkLst>
            <pc:docMk/>
            <pc:sldMk cId="0" sldId="256"/>
            <ac:spMk id="6" creationId="{00000000-0000-0000-0000-000000000000}"/>
          </ac:spMkLst>
        </pc:spChg>
      </pc:sldChg>
      <pc:sldChg chg="modNotesTx">
        <pc:chgData name="David Brittain" userId="37bc92e99f96e23b" providerId="LiveId" clId="{E2B4E113-1948-47AD-B2C1-8BF5644AE4C4}" dt="2026-09-13T11:45:19.895" v="16791" actId="20577"/>
        <pc:sldMkLst>
          <pc:docMk/>
          <pc:sldMk cId="0" sldId="257"/>
        </pc:sldMkLst>
      </pc:sldChg>
      <pc:sldChg chg="modSp mod modNotesTx">
        <pc:chgData name="David Brittain" userId="37bc92e99f96e23b" providerId="LiveId" clId="{E2B4E113-1948-47AD-B2C1-8BF5644AE4C4}" dt="2026-09-12T14:34:40.406" v="13773" actId="20577"/>
        <pc:sldMkLst>
          <pc:docMk/>
          <pc:sldMk cId="0" sldId="258"/>
        </pc:sldMkLst>
        <pc:spChg chg="mod">
          <ac:chgData name="David Brittain" userId="37bc92e99f96e23b" providerId="LiveId" clId="{E2B4E113-1948-47AD-B2C1-8BF5644AE4C4}" dt="2026-08-31T09:22:35.846" v="942" actId="20577"/>
          <ac:spMkLst>
            <pc:docMk/>
            <pc:sldMk cId="0" sldId="258"/>
            <ac:spMk id="2" creationId="{00000000-0000-0000-0000-000000000000}"/>
          </ac:spMkLst>
        </pc:spChg>
      </pc:sldChg>
      <pc:sldChg chg="modNotes modNotesTx">
        <pc:chgData name="David Brittain" userId="37bc92e99f96e23b" providerId="LiveId" clId="{E2B4E113-1948-47AD-B2C1-8BF5644AE4C4}" dt="2026-09-17T09:10:46.214" v="17645" actId="20577"/>
        <pc:sldMkLst>
          <pc:docMk/>
          <pc:sldMk cId="0" sldId="259"/>
        </pc:sldMkLst>
      </pc:sldChg>
      <pc:sldChg chg="modNotesTx">
        <pc:chgData name="David Brittain" userId="37bc92e99f96e23b" providerId="LiveId" clId="{E2B4E113-1948-47AD-B2C1-8BF5644AE4C4}" dt="2026-09-17T09:05:59.356" v="17508" actId="20577"/>
        <pc:sldMkLst>
          <pc:docMk/>
          <pc:sldMk cId="0" sldId="260"/>
        </pc:sldMkLst>
      </pc:sldChg>
      <pc:sldChg chg="modNotesTx">
        <pc:chgData name="David Brittain" userId="37bc92e99f96e23b" providerId="LiveId" clId="{E2B4E113-1948-47AD-B2C1-8BF5644AE4C4}" dt="2026-09-17T09:38:18.447" v="19119" actId="20577"/>
        <pc:sldMkLst>
          <pc:docMk/>
          <pc:sldMk cId="0" sldId="261"/>
        </pc:sldMkLst>
      </pc:sldChg>
      <pc:sldChg chg="modSp mod modNotesTx">
        <pc:chgData name="David Brittain" userId="37bc92e99f96e23b" providerId="LiveId" clId="{E2B4E113-1948-47AD-B2C1-8BF5644AE4C4}" dt="2026-09-13T12:02:19.089" v="17360" actId="20577"/>
        <pc:sldMkLst>
          <pc:docMk/>
          <pc:sldMk cId="0" sldId="262"/>
        </pc:sldMkLst>
        <pc:spChg chg="mod">
          <ac:chgData name="David Brittain" userId="37bc92e99f96e23b" providerId="LiveId" clId="{E2B4E113-1948-47AD-B2C1-8BF5644AE4C4}" dt="2026-09-06T10:18:04.678" v="2149" actId="14100"/>
          <ac:spMkLst>
            <pc:docMk/>
            <pc:sldMk cId="0" sldId="262"/>
            <ac:spMk id="6" creationId="{00000000-0000-0000-0000-000000000000}"/>
          </ac:spMkLst>
        </pc:spChg>
        <pc:spChg chg="mod">
          <ac:chgData name="David Brittain" userId="37bc92e99f96e23b" providerId="LiveId" clId="{E2B4E113-1948-47AD-B2C1-8BF5644AE4C4}" dt="2026-09-06T10:16:43.044" v="2134" actId="20577"/>
          <ac:spMkLst>
            <pc:docMk/>
            <pc:sldMk cId="0" sldId="262"/>
            <ac:spMk id="7" creationId="{00000000-0000-0000-0000-000000000000}"/>
          </ac:spMkLst>
        </pc:spChg>
        <pc:spChg chg="mod">
          <ac:chgData name="David Brittain" userId="37bc92e99f96e23b" providerId="LiveId" clId="{E2B4E113-1948-47AD-B2C1-8BF5644AE4C4}" dt="2026-09-06T10:20:37.522" v="2227" actId="6549"/>
          <ac:spMkLst>
            <pc:docMk/>
            <pc:sldMk cId="0" sldId="262"/>
            <ac:spMk id="8" creationId="{00000000-0000-0000-0000-000000000000}"/>
          </ac:spMkLst>
        </pc:spChg>
      </pc:sldChg>
      <pc:sldChg chg="modNotesTx">
        <pc:chgData name="David Brittain" userId="37bc92e99f96e23b" providerId="LiveId" clId="{E2B4E113-1948-47AD-B2C1-8BF5644AE4C4}" dt="2026-09-13T12:06:58.874" v="17403" actId="20577"/>
        <pc:sldMkLst>
          <pc:docMk/>
          <pc:sldMk cId="0" sldId="263"/>
        </pc:sldMkLst>
      </pc:sldChg>
      <pc:sldChg chg="modSp mod modNotesTx">
        <pc:chgData name="David Brittain" userId="37bc92e99f96e23b" providerId="LiveId" clId="{E2B4E113-1948-47AD-B2C1-8BF5644AE4C4}" dt="2026-09-12T16:08:23.010" v="16467" actId="20577"/>
        <pc:sldMkLst>
          <pc:docMk/>
          <pc:sldMk cId="0" sldId="264"/>
        </pc:sldMkLst>
        <pc:spChg chg="mod">
          <ac:chgData name="David Brittain" userId="37bc92e99f96e23b" providerId="LiveId" clId="{E2B4E113-1948-47AD-B2C1-8BF5644AE4C4}" dt="2026-09-06T10:49:09.906" v="2608" actId="1076"/>
          <ac:spMkLst>
            <pc:docMk/>
            <pc:sldMk cId="0" sldId="264"/>
            <ac:spMk id="3" creationId="{00000000-0000-0000-0000-000000000000}"/>
          </ac:spMkLst>
        </pc:spChg>
      </pc:sldChg>
      <pc:sldChg chg="modNotesTx">
        <pc:chgData name="David Brittain" userId="37bc92e99f96e23b" providerId="LiveId" clId="{E2B4E113-1948-47AD-B2C1-8BF5644AE4C4}" dt="2026-09-12T16:10:03.594" v="16504" actId="20577"/>
        <pc:sldMkLst>
          <pc:docMk/>
          <pc:sldMk cId="0" sldId="265"/>
        </pc:sldMkLst>
      </pc:sldChg>
      <pc:sldChg chg="modSp add mod ord modNotesTx">
        <pc:chgData name="David Brittain" userId="37bc92e99f96e23b" providerId="LiveId" clId="{E2B4E113-1948-47AD-B2C1-8BF5644AE4C4}" dt="2026-09-17T09:29:16.211" v="18775" actId="20577"/>
        <pc:sldMkLst>
          <pc:docMk/>
          <pc:sldMk cId="825897082" sldId="266"/>
        </pc:sldMkLst>
        <pc:spChg chg="mod">
          <ac:chgData name="David Brittain" userId="37bc92e99f96e23b" providerId="LiveId" clId="{E2B4E113-1948-47AD-B2C1-8BF5644AE4C4}" dt="2026-09-07T13:09:40.214" v="2746" actId="20577"/>
          <ac:spMkLst>
            <pc:docMk/>
            <pc:sldMk cId="825897082" sldId="266"/>
            <ac:spMk id="2" creationId="{4E06C17E-91D6-F3D1-F9B5-32951D637338}"/>
          </ac:spMkLst>
        </pc:spChg>
        <pc:spChg chg="mod">
          <ac:chgData name="David Brittain" userId="37bc92e99f96e23b" providerId="LiveId" clId="{E2B4E113-1948-47AD-B2C1-8BF5644AE4C4}" dt="2026-09-07T13:27:29.486" v="3008" actId="1076"/>
          <ac:spMkLst>
            <pc:docMk/>
            <pc:sldMk cId="825897082" sldId="266"/>
            <ac:spMk id="3" creationId="{A6C0E228-786A-ADB6-F811-CDC9407C4E04}"/>
          </ac:spMkLst>
        </pc:spChg>
        <pc:spChg chg="mod">
          <ac:chgData name="David Brittain" userId="37bc92e99f96e23b" providerId="LiveId" clId="{E2B4E113-1948-47AD-B2C1-8BF5644AE4C4}" dt="2026-09-07T13:18:10.794" v="2935" actId="20577"/>
          <ac:spMkLst>
            <pc:docMk/>
            <pc:sldMk cId="825897082" sldId="266"/>
            <ac:spMk id="4" creationId="{B66B0A78-F1F8-A431-77A3-83C5725EE071}"/>
          </ac:spMkLst>
        </pc:spChg>
        <pc:spChg chg="mod">
          <ac:chgData name="David Brittain" userId="37bc92e99f96e23b" providerId="LiveId" clId="{E2B4E113-1948-47AD-B2C1-8BF5644AE4C4}" dt="2026-09-07T13:23:00.874" v="2946" actId="6549"/>
          <ac:spMkLst>
            <pc:docMk/>
            <pc:sldMk cId="825897082" sldId="266"/>
            <ac:spMk id="5" creationId="{93EB854B-CDDD-8693-FC35-7DD6C8336A88}"/>
          </ac:spMkLst>
        </pc:spChg>
        <pc:spChg chg="mod">
          <ac:chgData name="David Brittain" userId="37bc92e99f96e23b" providerId="LiveId" clId="{E2B4E113-1948-47AD-B2C1-8BF5644AE4C4}" dt="2026-09-07T13:38:23.742" v="3501" actId="313"/>
          <ac:spMkLst>
            <pc:docMk/>
            <pc:sldMk cId="825897082" sldId="266"/>
            <ac:spMk id="6" creationId="{18271E04-05FF-7099-3EC8-76EEB4BE83D9}"/>
          </ac:spMkLst>
        </pc:spChg>
        <pc:spChg chg="mod">
          <ac:chgData name="David Brittain" userId="37bc92e99f96e23b" providerId="LiveId" clId="{E2B4E113-1948-47AD-B2C1-8BF5644AE4C4}" dt="2026-09-07T13:11:14.041" v="2880" actId="20577"/>
          <ac:spMkLst>
            <pc:docMk/>
            <pc:sldMk cId="825897082" sldId="266"/>
            <ac:spMk id="8" creationId="{1EC5ED88-245D-EE45-0A78-7334E49E5C40}"/>
          </ac:spMkLst>
        </pc:spChg>
        <pc:spChg chg="mod">
          <ac:chgData name="David Brittain" userId="37bc92e99f96e23b" providerId="LiveId" clId="{E2B4E113-1948-47AD-B2C1-8BF5644AE4C4}" dt="2026-09-07T17:36:39.433" v="11139" actId="113"/>
          <ac:spMkLst>
            <pc:docMk/>
            <pc:sldMk cId="825897082" sldId="266"/>
            <ac:spMk id="10" creationId="{8F6280EF-76C4-A350-5A29-D27E07AEC99E}"/>
          </ac:spMkLst>
        </pc:spChg>
        <pc:spChg chg="mod">
          <ac:chgData name="David Brittain" userId="37bc92e99f96e23b" providerId="LiveId" clId="{E2B4E113-1948-47AD-B2C1-8BF5644AE4C4}" dt="2026-09-07T17:36:13.836" v="11134" actId="947"/>
          <ac:spMkLst>
            <pc:docMk/>
            <pc:sldMk cId="825897082" sldId="266"/>
            <ac:spMk id="12" creationId="{17844C73-774D-9B83-167F-FAA362A90E70}"/>
          </ac:spMkLst>
        </pc:spChg>
        <pc:spChg chg="mod">
          <ac:chgData name="David Brittain" userId="37bc92e99f96e23b" providerId="LiveId" clId="{E2B4E113-1948-47AD-B2C1-8BF5644AE4C4}" dt="2026-09-07T13:45:08.485" v="3830" actId="6549"/>
          <ac:spMkLst>
            <pc:docMk/>
            <pc:sldMk cId="825897082" sldId="266"/>
            <ac:spMk id="13" creationId="{928FDBCE-11A2-D737-5F4E-5257DBBCCF26}"/>
          </ac:spMkLst>
        </pc:spChg>
        <pc:spChg chg="mod">
          <ac:chgData name="David Brittain" userId="37bc92e99f96e23b" providerId="LiveId" clId="{E2B4E113-1948-47AD-B2C1-8BF5644AE4C4}" dt="2026-09-07T13:45:19.835" v="3832" actId="14100"/>
          <ac:spMkLst>
            <pc:docMk/>
            <pc:sldMk cId="825897082" sldId="266"/>
            <ac:spMk id="14" creationId="{2C551315-B57F-F087-ACF8-16CEEC4E55FD}"/>
          </ac:spMkLst>
        </pc:spChg>
        <pc:spChg chg="mod">
          <ac:chgData name="David Brittain" userId="37bc92e99f96e23b" providerId="LiveId" clId="{E2B4E113-1948-47AD-B2C1-8BF5644AE4C4}" dt="2026-09-07T14:45:06.386" v="4190" actId="14100"/>
          <ac:spMkLst>
            <pc:docMk/>
            <pc:sldMk cId="825897082" sldId="266"/>
            <ac:spMk id="15" creationId="{DCCAB4D3-BCCE-41B3-A934-62116BCA2956}"/>
          </ac:spMkLst>
        </pc:spChg>
        <pc:spChg chg="mod">
          <ac:chgData name="David Brittain" userId="37bc92e99f96e23b" providerId="LiveId" clId="{E2B4E113-1948-47AD-B2C1-8BF5644AE4C4}" dt="2026-09-07T13:34:24.731" v="3314" actId="20577"/>
          <ac:spMkLst>
            <pc:docMk/>
            <pc:sldMk cId="825897082" sldId="266"/>
            <ac:spMk id="16" creationId="{D3057E19-C2EA-E57B-99AE-60695E9AADE1}"/>
          </ac:spMkLst>
        </pc:spChg>
        <pc:spChg chg="mod">
          <ac:chgData name="David Brittain" userId="37bc92e99f96e23b" providerId="LiveId" clId="{E2B4E113-1948-47AD-B2C1-8BF5644AE4C4}" dt="2026-09-07T18:02:34.685" v="12905" actId="20577"/>
          <ac:spMkLst>
            <pc:docMk/>
            <pc:sldMk cId="825897082" sldId="266"/>
            <ac:spMk id="17" creationId="{6725194D-0E44-BB7E-C302-6EDF563436A9}"/>
          </ac:spMkLst>
        </pc:spChg>
        <pc:spChg chg="mod">
          <ac:chgData name="David Brittain" userId="37bc92e99f96e23b" providerId="LiveId" clId="{E2B4E113-1948-47AD-B2C1-8BF5644AE4C4}" dt="2026-09-07T14:46:39.521" v="4287" actId="14100"/>
          <ac:spMkLst>
            <pc:docMk/>
            <pc:sldMk cId="825897082" sldId="266"/>
            <ac:spMk id="18" creationId="{9EBB7629-86B4-9C40-EAC2-F211AAAAA439}"/>
          </ac:spMkLst>
        </pc:spChg>
        <pc:spChg chg="mod">
          <ac:chgData name="David Brittain" userId="37bc92e99f96e23b" providerId="LiveId" clId="{E2B4E113-1948-47AD-B2C1-8BF5644AE4C4}" dt="2026-09-07T14:55:33.263" v="4866" actId="20577"/>
          <ac:spMkLst>
            <pc:docMk/>
            <pc:sldMk cId="825897082" sldId="266"/>
            <ac:spMk id="19" creationId="{12EBC46F-D5B6-07EE-10BE-820609A1F4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897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1: Title Slide / Welcome
We live in a world where Islam is the second-largest religion on earth.  Your neighbors, coworkers, and people you meet in your respective spheres of influence may be Muslims. And yet most Christians, even well-educated evangelical and Reformed Christians, know almost nothing substantive about what Muslims actually believe, how the Qur'an works, or who Muhammad was historically.
We will approach Islam the way Paul approached the Athenians at Mars Hill in Acts 17:22 — with respectful curiosity and biblical clarity. We want to understand what our Muslim neighbors actually believe, not just a caricature. And we want to be equipped — as 1 Peter 3:15 commands — to give a reasoned defense of the hope that is in us in Christ so that we can present the gospel to Muslims when the Lord grants us grace and opportunity.
Our primary text for this class is James R. White's "What Every Christian Needs to Know About the Qur'an" (Bethany House, 2013). Dr. White is a Reformed apologist and theologian who has debated leading Muslim scholars for decades. His approach is rigorous, charitable, and grounded in primary sources. We'll supplement the class with a few extracts from Nabeel Qureshi's "No God but One," Louis</a:t>
            </a:r>
            <a:r>
              <a:rPr lang="en-US" baseline="0" dirty="0"/>
              <a:t> </a:t>
            </a:r>
            <a:r>
              <a:rPr lang="en-US" baseline="0" dirty="0" err="1"/>
              <a:t>Berkhof’s</a:t>
            </a:r>
            <a:r>
              <a:rPr lang="en-US" dirty="0"/>
              <a:t> "Systematic Theology," the Westminster Confession of Faith and, of course, the </a:t>
            </a:r>
            <a:r>
              <a:rPr lang="en-US" dirty="0" err="1"/>
              <a:t>Qu’ran</a:t>
            </a:r>
            <a:r>
              <a:rPr lang="en-US" dirty="0"/>
              <a:t> itself, the primary Muslim authority text.  
Week 1, today, establishes our foundations: the life of Muhammad and his qualifications for being a prophet of God, the structure of the Qur'an, and basic concepts we need to interpret it faithfully. Let's begin.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2: Why Study Islam?
SO LET’S TALK ABOUT WHY THIS MATTERS NOW.  [SKIP THIS PARA. BASED ON OPENING STATEMENT] In 1 Peter 3:15, the apostle Peter writes to scattered, suffering Christians who are being questioned and challenged by their pagan neighbors. His command is twofold: first, sanctify Christ as Lord in your heart — this is the foundation of all Christian witness. Second, be prepared. The Greek word for "defense" is apologia — a reasoned, legal-style reply. Peter doesn't say "just share your testimony." He says be ready to give a reason.
WHY THIS MATTERS NOW:
First, lets be specific –, the scale of Islam demands our attention. As of 2024, there are approximately 1.8 to 2 billion Muslims worldwide — roughly one in four people on earth. As you saw in the article we sent with the church newsletter, the percentage and concentration of Muslims is growing rapidly and noticeable – as their numbers grow, their influence in government, business, and daily life expands.  The people of Dearborn Michigan are beginning to understand this.  This is not a small religious minority. Indonesia alone has more Muslims than any Arab country. India has the world's third-largest Muslim population. Islam is growing faster than Christianity in sub-Saharan Africa. This is simply the demographic reality.
Second, proximity. The Tampa Bay area has a significant and growing Muslim population. The Islamic Society of Tampa Bay, the South Hillsborough Islamic Center, and numerous smaller mosques serve thousands of families. Your classmates at USF or UT may be Muslim. Your physician, your accountant, your child's soccer coach may be Muslim. The question is not whether you will encounter Islam — you already are. The question is first, whether you are equipped to talk to them about what we believe as Christians and second, to anticipate  resistance and questions from Muslims in certain key areas of theology in which our religions differ radically.
Third, the witness mandate. Evangelical and Reformed Christianity is not a private faith. The Great Commission (Matthew 28:18-20) calls us to make disciples of all nations. Islam is not merely a different cultural tradition — it is a theological system that explicitly denies the Trinity, the divinity of Christ, and the atonement. You cannot witness faithfully to what you do not understand.
Fourth, the Qur'an’s makes claims about us. This is often overlooked: the Qur'an doesn't ignore Christianity. It directly engages our scriptures, our history, and our theology — and it concludes that Christians have gone badly wrong. We need to understand those charges in order to respond.
TEACHING TIP: Ask the class: "How many of you have had a substantive religious conversation with a Muslim about faith?" Take a show of hands. Most will not have. Point out that the discomfort many feel is precisely what this series addresses.
Recall the thesis of the author of the article “Islam: Have We Lost Dearborn”: ________  This study is about both defense of our holy faith and evangelism directed to Muslims: both are important, in Romans 10:14-15 — "How are they to believe in him of whom they have never heard?" The church's calling to send and speak requires preparation.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3: Series Schedule
Let's take a moment to see where we're going over these six weeks. This is important because each week builds on the last, and having the full map in view helps you see the logic of the series.
WEEK 1 — TODAY: We lay the historical and structural foundations. Who was Muhammad and, most importantly, was he really a prophet of God? What is the Qur'an, how is it organized, and how do Muslims read it? We’ll also introduce key concepts like abrogation, hadith, Fitra, and the Five Pillars of Islam.
WEEK 2: We move to the central theological question: What is God like? Islam's doctrine of Tawhid — divine oneness — is not the same as the Christian doctrine of monotheism, even though both traditions claim to worship one God. We'll examine the Qur'an's explicit critique of the Trinity and ask: fundamentally, is it even critiquing what Christians actually believe?
WEEK 3: Jesus is the hinge of everything. The Qur'an has an entire chapter (Surah Maryam) about Mary and gives Jesus extraordinary titles — Word of God, Spirit from God, the Messiah — that it gives to no other prophet including Muhammad. Yet it denies his deity, his crucifixion, and his resurrection. We'll examine this tension carefully.
WEEK 4: The crucifixion is where the two systems become absolutely irreconcilable. Surah 4:157 of the Quran says Jesus was not crucified — "it was made to appear so to them." We'll examine the historical evidence, the Islamic theological system of salvation (scales of deeds, no assurance), and the biblical gospel of grace.
WEEK 5: We turn to the reliability of the Holy Scriptures. Muslims charge that the Bible has been corrupted (tahrif). But the Qur'an itself commands Jews and Christians to judge by their scriptures. We'll examine the manuscript evidence and evaluate the charge.
WEEK 6: We close by looking at the Qur'an's own textual history — a history that includes variant manuscripts, what’s known as the “Uthmanic revision,” the Sana'a discovery — and we’ll discuss how to engage Muslim neighbors with both boldness and truth on this important subject.
Dr. White's book is the foundation for this  class and I hope you’ve purchased a copy. This is not a hate-the-enemy course — no, actually it is the fulfilment of the Ninth Commandment: to love-your-neighbor.  As Christians, we believe we know the truth and it has set us free.  Knowing what Muslims actually believes and being able to explain exactly why we think they are seriously in error is an act of love and respect to people made in God’s image, not hostility.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4: Muhammad of Mecca
Let's enter the historical record. Muhammad ibn Abdullah was born around 570 AD in Mecca, in what is now western Saudi Arabia. I’ve distributed a map for context.  He was of the Quraysh tribe — the most powerful and prestigious tribe in the region, the custodians of the Ka’ba (KA-bah) shrine which was already an important pagan religious center. The Ka'ba contained 360 idols representing the pantheistic gods of various Arab tribes – similar to the way in which the apostle Paul found Athens upon his arrival there in 
EARLY LIFE AND FORMATION: Muhammad's father Abdullah died before his birth. His mother Aminah died when he was around six. He was raised first by his grandfather Abd al-Muttalib, then by his uncle Abu Talib, a respected Qurayshi leader. This orphaned background is significant — the Qur'an returns repeatedly to care for orphans and the vulnerable, reflecting Muhammad's own experience.
As a young man, Muhammad became a merchant, known for his integrity — he was called Al-Amin, "the trustworthy." Around 595 AD, at approximately 25 years of age, he was employed by a wealthy widow named Khadijah, who was approximately 40. She proposed marriage. She was his only wife for about 25 years, until her death in 619 AD, and by Islamic tradition he loved her deeply.
THE FIRST REVELATION (~610 AD): Muhammad had developed a habit of retreating to a cave on Mount Hira, near Mecca, for meditation. One night — the Night of Power (Laylat al-Qadr), commemorated during Ramadan — he reported being seized by a being he later identified as the angel Jibreel (Gabriel) and commanded to "Iqra!" — “Read” or “Recite.” The first words revealed are recorded in Surah 96:1-5: "Recite in the name of your Lord who created — Created man from a clinging substance. Recite, and your Lord is most Generous — Who taught by the pen — Taught man that which he knew not."
Muhammad was initially terrified and uncertain. He ran home to Khadijah, who reassured him and took him to her Christian cousin Waraqah ibn Nawfal, an elderly man familiar with the Hebrew scriptures. Waraqah reportedly said that Muhammad had encountered the same angel that came to Moses.
TEACHING TIP: Note that Islamic tradition itself records Muhammad's initial fear and uncertainty. This is relevant when comparing to biblical prophets. Ask the class: when Moses encountered God at the burning bush, or Isaiah in the temple, how did they respond? Initial fear and unworthiness are common, but Muhammad's uncertainty persisted for a time — early Islamic tradition records a period where he feared he was possessed.
THE YEAR OF SORROW (619 AD): The death of Khadijah and his uncle Abu Talib in the same year left Muhammad without his two most important personal and social protectors. This deepened the persecution he and his followers were already experiencing from the Quraysh.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5: Muhammad in Medina
THE HIJRA (622 AD): The Hijra — Arabic for "emigration" or "migration" — is the single most important event in Islamic history. It is the pivot. The Islamic calendar (AH = Anno Hegirae) does not begin with Muhammad's birth or his first revelation. It begins with the Hijra. This tells you something profound about Islam's self-understanding: Islam is not primarily a spiritual mystical religion — it is a political-religious community (the Ummah) organized around power and governance. The Hijra to Medina was the moment that community gained territory.
THE MEDINAN TRANSFORMATION: In Mecca, Muhammad was a preacher without political power. His Meccan revelations are largely spiritual, eschatological, and poetic — calling people to monotheism, judgment, and righteousness. In Medina, everything changes. Muhammad became a statesman, a military commander, a legislator. The Medinan revelations are longer, more legalistic, more political — they govern inheritance, divorce, warfare, treatment of non-Muslims, apostasy.
This is theologically crucial because of the doctrine of abrogation (which we'll address next week in more detail): later Medinan verses, revealed in a context of political power and military conflict, take precedence over earlier Meccan verses revealed in a context of vulnerable minority. This is why the "peaceful early Islam" you often hear about cannot be separated from the later Medinan developments.
THE MILITARY CAMPAIGNS: The battles at Badr (624), Uhud (625), and the Trench (627) are formative. At Badr, a small Muslim force defeated a much larger Meccan army — Muslims interpreted this as divine confirmation. At Uhud, the Muslims suffered — and this too is incorporated into the narrative of faith. The Trench was a siege that failed, and the attacking enemy withdrew from Medina, thereby strengthening Muhammad's position in Medina.
</a:t>
            </a:r>
            <a:r>
              <a:rPr lang="en-US" sz="1200" kern="1200" dirty="0">
                <a:solidFill>
                  <a:schemeClr val="tx1"/>
                </a:solidFill>
                <a:latin typeface="+mn-lt"/>
                <a:ea typeface="+mn-ea"/>
                <a:cs typeface="+mn-cs"/>
              </a:rPr>
              <a:t>THE</a:t>
            </a:r>
            <a:r>
              <a:rPr lang="en-US" dirty="0"/>
              <a:t> CONQUEST OF MECCA (630 AD): After the treaty of Hudaybiyyah was broken, Muhammad led a force of roughly 10,000 Muslims into Mecca without significant resistance. He entered the Ka'ba and destroyed the 360 idols. This is remembered as a great triumph — the purification of what became (and still is) the Muslim holy sanctuary in Mecca (now is Saudi Arabia).
RAPID EXPANSION: Muhammad died in 632 AD, reportedly from complications following a poisoning attempt years earlier. Within 100 years, Islam had swept from Arabia across Persia, Egypt, North Africa, Spain, and was advancing into France — until Charles Martel stopped it at the Battle of Tours in 732 AD. This is one of history's most dramatic religious expansions.
QUESTION: Ask the class: how does the character of the Medinan period — military conquest, legal governance, political power — affect how we evaluate Muhammad's prophetic claims? Compare with Jesus's refusal to be made king (John 6:15), his rejection of political power in the temptation narrative (Matthew 4:8-10), and his statement that his is "not of this world" (John 18:36).</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54E5D-53AC-9EB5-7A00-567A070BB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0026F-7678-8617-222F-A6279EF86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7E5E4-961B-8BD8-3FAC-42E30217DCF3}"/>
              </a:ext>
            </a:extLst>
          </p:cNvPr>
          <p:cNvSpPr>
            <a:spLocks noGrp="1"/>
          </p:cNvSpPr>
          <p:nvPr>
            <p:ph type="body" idx="1"/>
          </p:nvPr>
        </p:nvSpPr>
        <p:spPr/>
        <p:txBody>
          <a:bodyPr/>
          <a:lstStyle/>
          <a:p>
            <a:r>
              <a:rPr lang="en-US" dirty="0"/>
              <a:t>LECTURE NOTES — SLIDE 6: Was Muhammad a Prophet of God</a:t>
            </a:r>
          </a:p>
          <a:p>
            <a:endParaRPr lang="en-US" dirty="0"/>
          </a:p>
          <a:p>
            <a:r>
              <a:rPr lang="en-US" dirty="0"/>
              <a:t>Was Muhammad really a Prophet of  God?   Muslims say that the Qur’an testifies to his prophethood for four reasons: (1) the Qur’an itself identifies him as a prophet, (2) because of his outstanding moral character, (3) because  of his scientific insights into science that could not have been know by a man of the seventh century AD, and (4) the ground that sits closest to home, that the  Bible itself identifies him as a prophet of God,  first by Moses and later by Jesus himself.  Wow, I have to admit I ran for my Bible when I read that  last  one for the first  time.   Can that  be true?  </a:t>
            </a:r>
          </a:p>
          <a:p>
            <a:endParaRPr lang="en-US" dirty="0"/>
          </a:p>
          <a:p>
            <a:r>
              <a:rPr lang="en-US" dirty="0"/>
              <a:t>Let’s examine each of  these  claims, and I’m indebted to a fine book by the late Nabeel Qureshi for this analysis, which as a lifetime Muslim who converted to Christianity, is especially well qualified to make, because he had to persuade himself first.  The book is “No God But One: Allah or Jesus” his last work before his death of cancer in 2017 at the age of only 34.  Some of you may also have read his first book, “Seeking Allah, Finding Jesus,” which documents his own personal testimony of faith as an adult convert from Islam to Christianity by profession of faith in Jesus Christ.  .   </a:t>
            </a:r>
          </a:p>
          <a:p>
            <a:endParaRPr lang="en-US" dirty="0"/>
          </a:p>
          <a:p>
            <a:pPr marL="228600" indent="-228600">
              <a:buAutoNum type="arabicPeriod"/>
            </a:pPr>
            <a:r>
              <a:rPr lang="en-US" dirty="0"/>
              <a:t>Muhammad is named explicitly four times in the Qur’an: in Surahs 3:144, 33:40, 47:2, and 48:29. The two verses that most directly identify him in relation to Allah are 33:40 and 48:29; 33:40 also expressly calls him “the Seal of the Prophets.”  Surahs 33:40 and 48.29 refer to him as the “Messenger of Allah.” The Hadith literature is full of direct saying and quotations of Allah in the context of his messenger status.   The question is, however, did Muhammad actually behave as a messenger or prophet of God.  Nabeel Qureshi asks the question: “When we consider the full body of evidence, is the prophethood of Muhammad the best conclusion?” </a:t>
            </a:r>
          </a:p>
          <a:p>
            <a:pPr marL="228600" indent="-228600">
              <a:buAutoNum type="arabicPeriod"/>
            </a:pPr>
            <a:endParaRPr lang="en-US" dirty="0"/>
          </a:p>
          <a:p>
            <a:pPr marL="228600" indent="-228600">
              <a:buAutoNum type="arabicPeriod"/>
            </a:pPr>
            <a:r>
              <a:rPr lang="en-US" dirty="0"/>
              <a:t> As to Muhammad’s character as displayed by his life, it is true that Muhammad did many good things  Beyond the proclamation of monotheism and submission to God, for example, he taught people to feed the poor, to love others for God's sake, to abstain from theft, fornication, and infanticide, to release slaves, to help the weak and serve those who cannot work for themselves and many more such things. One must conclude that he taught many things that were very moral and noble.  </a:t>
            </a:r>
          </a:p>
          <a:p>
            <a:pPr marL="228600" indent="-228600">
              <a:buAutoNum type="arabicPeriod"/>
            </a:pPr>
            <a:endParaRPr lang="en-US" dirty="0"/>
          </a:p>
          <a:p>
            <a:pPr marL="457200" lvl="1" indent="0">
              <a:buNone/>
            </a:pPr>
            <a:r>
              <a:rPr lang="en-US" dirty="0"/>
              <a:t>But the explicit counterevidence in opposition to this is compelling and paints a much different picture of Muhammad from that Muslims are taught to believe, as documented by  Nabeel  Qureshi by the Hadith literature.    He  embraced war and taught that fighting in war is literally the best thing in the world (Sahih </a:t>
            </a:r>
            <a:r>
              <a:rPr lang="en-US" dirty="0" err="1"/>
              <a:t>Bukari</a:t>
            </a:r>
            <a:r>
              <a:rPr lang="en-US" dirty="0"/>
              <a:t> 452.50); indeed that Jihad – holy war – earns a Muslim a better reward than praying without ceasing and fasting perpetually (it does not guarantee admission to paradise at death, however).   He taught that dying in battle is so great a thing that it is the only thing that would make a man want to leave heaven (Sahih </a:t>
            </a:r>
            <a:r>
              <a:rPr lang="en-US" dirty="0" err="1"/>
              <a:t>Bukari</a:t>
            </a:r>
            <a:r>
              <a:rPr lang="en-US" dirty="0"/>
              <a:t> 4.52.72).  </a:t>
            </a:r>
          </a:p>
          <a:p>
            <a:pPr marL="457200" lvl="1" indent="0">
              <a:buNone/>
            </a:pPr>
            <a:endParaRPr lang="en-US" dirty="0"/>
          </a:p>
          <a:p>
            <a:pPr marL="457200" lvl="1" indent="0">
              <a:buNone/>
            </a:pPr>
            <a:r>
              <a:rPr lang="en-US" dirty="0"/>
              <a:t>When it same to his enemies, Muhammad encouraged his men to compose insults and abusive poetry (Sahih </a:t>
            </a:r>
            <a:r>
              <a:rPr lang="en-US" dirty="0" err="1"/>
              <a:t>Bukari</a:t>
            </a:r>
            <a:r>
              <a:rPr lang="en-US" dirty="0"/>
              <a:t> 5.49.449).  He sent assassins to kill his enemies in their sleep (Sahih </a:t>
            </a:r>
            <a:r>
              <a:rPr lang="en-US" dirty="0" err="1"/>
              <a:t>Bukari</a:t>
            </a:r>
            <a:r>
              <a:rPr lang="en-US" dirty="0"/>
              <a:t> 5.59.370) and to deceive and abuse trust to assassinate them (Sahih </a:t>
            </a:r>
            <a:r>
              <a:rPr lang="en-US" dirty="0" err="1"/>
              <a:t>Bukari</a:t>
            </a:r>
            <a:r>
              <a:rPr lang="en-US" dirty="0"/>
              <a:t> 5.59.369). He punished  enemies by cutting off their hands and feet, burning out their eyes with hot irons and more I can’t describe in a Christian CE class (Sahih </a:t>
            </a:r>
            <a:r>
              <a:rPr lang="en-US" dirty="0" err="1"/>
              <a:t>Bukari</a:t>
            </a:r>
            <a:r>
              <a:rPr lang="en-US" dirty="0"/>
              <a:t> 7.71.589).   </a:t>
            </a:r>
          </a:p>
          <a:p>
            <a:pPr marL="457200" lvl="1" indent="0">
              <a:buNone/>
            </a:pPr>
            <a:endParaRPr lang="en-US" dirty="0"/>
          </a:p>
          <a:p>
            <a:pPr marL="457200" lvl="1" indent="0">
              <a:buNone/>
            </a:pPr>
            <a:r>
              <a:rPr lang="en-US" dirty="0"/>
              <a:t>He directed the attack of unarmed Christian and Jewish cities and the slaughter of their residents, and allowed women and children to be killed in night raids (Sahih </a:t>
            </a:r>
            <a:r>
              <a:rPr lang="en-US" dirty="0" err="1"/>
              <a:t>Bukari</a:t>
            </a:r>
            <a:r>
              <a:rPr lang="en-US" dirty="0"/>
              <a:t> 1.11.584 and Sahih </a:t>
            </a:r>
            <a:r>
              <a:rPr lang="en-US" dirty="0" err="1"/>
              <a:t>Bukari</a:t>
            </a:r>
            <a:r>
              <a:rPr lang="en-US" dirty="0"/>
              <a:t> 4.52256).  He systematically purged men, women, and children from Arabia based on their beliefs if they would not become </a:t>
            </a:r>
            <a:r>
              <a:rPr lang="en-US" dirty="0" err="1"/>
              <a:t>Muslims.,and</a:t>
            </a:r>
            <a:r>
              <a:rPr lang="en-US" dirty="0"/>
              <a:t> once said “I will expel the Jews and Christians from the Arabian Peninsula and will not leave any but Muslim.” (Sahih Muslim 1767).  </a:t>
            </a:r>
          </a:p>
          <a:p>
            <a:pPr marL="457200" lvl="1" indent="0">
              <a:buNone/>
            </a:pPr>
            <a:endParaRPr lang="en-US" dirty="0"/>
          </a:p>
          <a:p>
            <a:pPr marL="457200" lvl="1" indent="0">
              <a:buNone/>
            </a:pPr>
            <a:r>
              <a:rPr lang="en-US" dirty="0"/>
              <a:t>As far as his spiritual authority is concerned, well, he considered suicide on two occasions (9,87.111), had delusional thoughts about things he had done (Sahih </a:t>
            </a:r>
            <a:r>
              <a:rPr lang="en-US" dirty="0" err="1"/>
              <a:t>Bukari</a:t>
            </a:r>
            <a:r>
              <a:rPr lang="en-US" dirty="0"/>
              <a:t> 9,87.111), and is reported in the Hadith to have confused demonic inspiration with divine inspiration, saying that Satan had put Qur’an verses in his heart which he then used in prayer.  There is a passing reference to the so-called satanic verses in </a:t>
            </a:r>
            <a:r>
              <a:rPr lang="en-US" dirty="0" err="1"/>
              <a:t>Shahih</a:t>
            </a:r>
            <a:r>
              <a:rPr lang="en-US" dirty="0"/>
              <a:t> Bukhari 2.19.177, in which Muhammad recites Surah Najm, causing evil spirits and pagans to pray with him.  This is a much debated and disputed statement among Muslims today.  </a:t>
            </a:r>
          </a:p>
          <a:p>
            <a:pPr marL="457200" lvl="1" indent="0">
              <a:buNone/>
            </a:pPr>
            <a:endParaRPr lang="en-US" dirty="0"/>
          </a:p>
          <a:p>
            <a:pPr marL="457200" lvl="1" indent="0">
              <a:buNone/>
            </a:pPr>
            <a:r>
              <a:rPr lang="en-US" dirty="0"/>
              <a:t>When all has been considered, it is difficult to conclude, as Nabeel Qureshi stated, that Muhammad was a true prophet of God passed on his character and life. </a:t>
            </a:r>
          </a:p>
          <a:p>
            <a:pPr marL="228600" indent="-228600">
              <a:buAutoNum type="arabicPeriod"/>
            </a:pPr>
            <a:endParaRPr lang="en-US" dirty="0"/>
          </a:p>
          <a:p>
            <a:pPr marL="228600" indent="-228600">
              <a:buAutoNum type="arabicPeriod"/>
            </a:pPr>
            <a:r>
              <a:rPr lang="en-US" dirty="0"/>
              <a:t> Another claim often advanced in support of Muhammad as God’s prophet is based on his knowledge in certain </a:t>
            </a:r>
            <a:r>
              <a:rPr lang="en-US" dirty="0" err="1"/>
              <a:t>Quaranic</a:t>
            </a:r>
            <a:r>
              <a:rPr lang="en-US" dirty="0"/>
              <a:t> verses of scientific matters that were unknown in the seventh century AD.   If true, it would mean that God was giving Muhammad supernatural wisdom, and therefore he was a prophet of God. For example, in Surah 23.12-14,  the </a:t>
            </a:r>
            <a:r>
              <a:rPr lang="en-US" dirty="0" err="1"/>
              <a:t>Qu’ran</a:t>
            </a:r>
            <a:r>
              <a:rPr lang="en-US" dirty="0"/>
              <a:t> describes the development of an embryo in stages.   The argument goes that it describes zygotic development from fertilization to differentiation, which shows familiarity with a scientific field that was unknown in Muhammad's day and it was not until the development of modern medicine that humanity discovered what was already revealed in the </a:t>
            </a:r>
            <a:r>
              <a:rPr lang="en-US" dirty="0" err="1"/>
              <a:t>Qu’ran</a:t>
            </a:r>
            <a:r>
              <a:rPr lang="en-US" dirty="0"/>
              <a:t>.  Except, that’s untrue, as Nabeel Qureshi points out,  About 1000 years before Mohammed, Aristotle had published a treatise on Embryology under the name “on the generation of animals” that is far more scientific and detailed than anything Muhammad suggests, since it is a entire book on the topic of Embryology.  In section 734, Aristotle specifically discusses the development of embryos in stages and in fact in section 745B it mentions that an embryo is attached to the uterus by an umbilicus. Galen, a Greek scientist who lived about 500 years after Aristotle and 500 years before Ahmed also wrote a treatise on Embryology called “on the natural faculties.” In which he agreed that development happens in stages. Both Aristotle and Galen used very carefully defined terms and concepts describing in great detail the project process of development of an embryo.  That’s merely one example.  None of the other advanced scientific discoveries claimed to have  been foretold by the </a:t>
            </a:r>
            <a:r>
              <a:rPr lang="en-US" dirty="0" err="1"/>
              <a:t>Qu’ran</a:t>
            </a:r>
            <a:r>
              <a:rPr lang="en-US" dirty="0"/>
              <a:t> can bear serious scientific and historical scrutiny,.    Again, we can't conclude Mohammed was a prophet of God on this basis.</a:t>
            </a:r>
          </a:p>
          <a:p>
            <a:pPr marL="228600" indent="-228600">
              <a:buAutoNum type="arabicPeriod"/>
            </a:pPr>
            <a:endParaRPr lang="en-US" dirty="0"/>
          </a:p>
          <a:p>
            <a:pPr marL="228600" indent="-228600">
              <a:buAutoNum type="arabicPeriod"/>
            </a:pPr>
            <a:r>
              <a:rPr lang="en-US" dirty="0"/>
              <a:t> Finally, there is the claim that the Bible itself foretells the coming of Mohammed.    This argument is based upon two passages from the scriptures, one in the Old Testament and the other in the New, which Muslims claim clearly foretell the coming of Mohammed and establish his prophethood. The first is in Deuteronomy 18;18-19 as follows: </a:t>
            </a:r>
          </a:p>
          <a:p>
            <a:pPr marL="228600" indent="-228600">
              <a:buAutoNum type="arabicPeriod"/>
            </a:pPr>
            <a:endParaRPr lang="en-US" sz="1200" kern="1200" dirty="0">
              <a:solidFill>
                <a:schemeClr val="tx1"/>
              </a:solidFill>
              <a:latin typeface="+mn-lt"/>
              <a:ea typeface="+mn-ea"/>
              <a:cs typeface="+mn-cs"/>
            </a:endParaRPr>
          </a:p>
          <a:p>
            <a:pPr marL="457200" lvl="1" indent="0">
              <a:buNone/>
            </a:pPr>
            <a:r>
              <a:rPr lang="en-US" sz="1200" kern="1200" dirty="0">
                <a:solidFill>
                  <a:schemeClr val="tx1"/>
                </a:solidFill>
                <a:latin typeface="+mn-lt"/>
                <a:ea typeface="+mn-ea"/>
                <a:cs typeface="+mn-cs"/>
              </a:rPr>
              <a:t>" I will raise up for them a prophet like you from among their brothers. And I will put my words in his mouth, and he shall speak to them all that I command him. And whoever will not listen to my words that he shall speak in my name, I myself will require it of him.“</a:t>
            </a:r>
          </a:p>
          <a:p>
            <a:pPr marL="457200" lvl="1"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 As Christians, we know based upon our study of the Old and New Testaments, we know that the future prophet like Moses who would speak the all the words God put into  his mouth, the words  that failure  to believe would result in eternal punishment at hands of God, was and  is Jesus Christ, not Mohammad.  This is a poorly researched conclusion, but Muslims are  taught this as fact to this day.  </a:t>
            </a:r>
          </a:p>
          <a:p>
            <a:pPr marL="457200" lvl="1"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The second verse is John 16:12-14, as follows, spoken by Jesus Himself: </a:t>
            </a:r>
          </a:p>
          <a:p>
            <a:pPr marL="457200" lvl="1" indent="0">
              <a:buNone/>
            </a:pPr>
            <a:endParaRPr lang="en-US" sz="1200" kern="1200" dirty="0">
              <a:solidFill>
                <a:schemeClr val="tx1"/>
              </a:solidFill>
              <a:latin typeface="+mn-lt"/>
              <a:ea typeface="+mn-ea"/>
              <a:cs typeface="+mn-cs"/>
            </a:endParaRPr>
          </a:p>
          <a:p>
            <a:pPr marL="457200" lvl="1" indent="0">
              <a:buNone/>
            </a:pPr>
            <a:r>
              <a:rPr lang="en-US" sz="1200" kern="1200" dirty="0">
                <a:solidFill>
                  <a:schemeClr val="tx1"/>
                </a:solidFill>
                <a:latin typeface="+mn-lt"/>
                <a:ea typeface="+mn-ea"/>
                <a:cs typeface="+mn-cs"/>
              </a:rPr>
              <a:t>“I still have many things to say to you, but you cannot bear them now. When the Spirit of truth comes, he will guide you into all the truth, for he will not speak on his own authority, but whatever he hears he will speak, and he will declare to you the things that are to come. He will glorify me, for he will take what is mine and declare it to you.“</a:t>
            </a:r>
          </a:p>
          <a:p>
            <a:pPr marL="914400" lvl="2"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Again, as Christians, we know based upon our study of the Old and New Testaments, that Jesus is describing the pouring out of the Holy Spirit upon the disciples at Pentecost, for the leading and empowering of the Church, NOT Muhammad.   But again, this is what Muslims support.   </a:t>
            </a:r>
          </a:p>
          <a:p>
            <a:pPr marL="0" lvl="0"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Nabeel Qureshi concluded as follows, based  upon his review of  the four points of defense of Muhammad’s prophethood: </a:t>
            </a:r>
          </a:p>
          <a:p>
            <a:pPr marL="0" lvl="0" indent="0">
              <a:buNone/>
            </a:pPr>
            <a:endParaRPr lang="en-US" sz="1200" kern="1200" dirty="0">
              <a:solidFill>
                <a:schemeClr val="tx1"/>
              </a:solidFill>
              <a:latin typeface="+mn-lt"/>
              <a:ea typeface="+mn-ea"/>
              <a:cs typeface="+mn-cs"/>
            </a:endParaRPr>
          </a:p>
          <a:p>
            <a:pPr marL="457200" lvl="1" indent="0">
              <a:buNone/>
            </a:pPr>
            <a:r>
              <a:rPr lang="en-US" sz="1200" kern="1200" dirty="0">
                <a:solidFill>
                  <a:schemeClr val="tx1"/>
                </a:solidFill>
                <a:latin typeface="+mn-lt"/>
                <a:ea typeface="+mn-ea"/>
                <a:cs typeface="+mn-cs"/>
              </a:rPr>
              <a:t> I was confident in my Islam and in following Muhammad until I used the same critical standards to study his life as I did to study the life of Jesus while critically studying Jesus claimed to be God,   [I had been willing to reject Jesus’s claim to be the Messiah for various objective reasons].   If I judged the </a:t>
            </a:r>
            <a:r>
              <a:rPr lang="en-US" sz="1200" kern="1200" dirty="0" err="1">
                <a:solidFill>
                  <a:schemeClr val="tx1"/>
                </a:solidFill>
                <a:latin typeface="+mn-lt"/>
                <a:ea typeface="+mn-ea"/>
                <a:cs typeface="+mn-cs"/>
              </a:rPr>
              <a:t>acounts</a:t>
            </a:r>
            <a:r>
              <a:rPr lang="en-US" sz="1200" kern="1200" dirty="0">
                <a:solidFill>
                  <a:schemeClr val="tx1"/>
                </a:solidFill>
                <a:latin typeface="+mn-lt"/>
                <a:ea typeface="+mn-ea"/>
                <a:cs typeface="+mn-cs"/>
              </a:rPr>
              <a:t> of Mohammad's life the same way, I would have to throw out absolutely everything and I would have no basis to consider him my prophet,… If I did believe the records to be reliable then there was no way I could follow Mohammed as a prophet.  His character was certainly not so excellent that it compelled us to believe he was a prophet.  He had many spiritual shortcomings and he was very violent throughout his ministry, among other concerns.  Nor did the records indicate that God had sanctioned his ministry: it was not prophesied in the Bible and he did not have any remarkable depth of insight into science.  </a:t>
            </a:r>
          </a:p>
          <a:p>
            <a:pPr marL="457200" lvl="1" indent="0">
              <a:buNone/>
            </a:pPr>
            <a:endParaRPr lang="en-US" sz="1200" kern="1200" dirty="0">
              <a:solidFill>
                <a:schemeClr val="tx1"/>
              </a:solidFill>
              <a:latin typeface="+mn-lt"/>
              <a:ea typeface="+mn-ea"/>
              <a:cs typeface="+mn-cs"/>
            </a:endParaRPr>
          </a:p>
          <a:p>
            <a:pPr marL="457200" lvl="1" indent="0">
              <a:buNone/>
            </a:pPr>
            <a:r>
              <a:rPr lang="en-US" sz="1200" kern="1200" dirty="0">
                <a:solidFill>
                  <a:schemeClr val="tx1"/>
                </a:solidFill>
                <a:latin typeface="+mn-lt"/>
                <a:ea typeface="+mn-ea"/>
                <a:cs typeface="+mn-cs"/>
              </a:rPr>
              <a:t>Crestfallen I came to the conclusion that there was simply no way I could declare Mohammed to be a prophet of God based on the historical record. I could no longer recite the </a:t>
            </a:r>
            <a:r>
              <a:rPr lang="en-US" sz="1200" i="1" kern="1200" dirty="0">
                <a:solidFill>
                  <a:schemeClr val="tx1"/>
                </a:solidFill>
                <a:latin typeface="+mn-lt"/>
                <a:ea typeface="+mn-ea"/>
                <a:cs typeface="+mn-cs"/>
              </a:rPr>
              <a:t>shahada</a:t>
            </a:r>
            <a:r>
              <a:rPr lang="en-US" sz="1200" kern="1200" dirty="0">
                <a:solidFill>
                  <a:schemeClr val="tx1"/>
                </a:solidFill>
                <a:latin typeface="+mn-lt"/>
                <a:ea typeface="+mn-ea"/>
                <a:cs typeface="+mn-cs"/>
              </a:rPr>
              <a:t> without a sharp pang of doubt and it haunted me. The only way for me to continue following Muhammad was through the Qur’an.  if it could be shown that the Qur’an is the word of God, then the one who delivered it would be the messenger of God.  I clung to the hope that my investigation of the Qur’an. not only would vindicate Mohammed but also would completely outshine the evidence for Christianity.  </a:t>
            </a:r>
          </a:p>
          <a:p>
            <a:pPr marL="457200" lvl="1"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Don’t be surprised by his refusal to reject Islam despite the fact that he could not believe Muhammad was the prophet of God.   The Qur’an is the ultimate source of  authority for Muslims – it is to Islam what Jesus is to Christianity: the evidence of Allah’s divine legitimacy and authority.   Even if men fail, the Qur’an is the infallible Word of God and it is the seat and rock of Islamic faith.  What he ultimately discovered concerning the Qur’an in comparison to the Bible is the subject of our sixth week of this class, but  for now, with Nabeel and James  White we must conclude that Muhammad was not a prophet of God. </a:t>
            </a:r>
          </a:p>
          <a:p>
            <a:pPr marL="0" lvl="0"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From a Christian perspective, there is one further reason to doubt that Muhammad was a true prophet of God, that is, of the Lord, also known as </a:t>
            </a:r>
            <a:r>
              <a:rPr lang="en-US" sz="1200" kern="1200" dirty="0" err="1">
                <a:solidFill>
                  <a:schemeClr val="tx1"/>
                </a:solidFill>
                <a:latin typeface="+mn-lt"/>
                <a:ea typeface="+mn-ea"/>
                <a:cs typeface="+mn-cs"/>
              </a:rPr>
              <a:t>Yahwah</a:t>
            </a:r>
            <a:r>
              <a:rPr lang="en-US" sz="1200" kern="1200" dirty="0">
                <a:solidFill>
                  <a:schemeClr val="tx1"/>
                </a:solidFill>
                <a:latin typeface="+mn-lt"/>
                <a:ea typeface="+mn-ea"/>
                <a:cs typeface="+mn-cs"/>
              </a:rPr>
              <a:t> in Hebrew in the OT and Jehovah in the NT.  The problem for Muhammad’s prophetic status is found in Deuteronomy 13:1-5 " </a:t>
            </a:r>
          </a:p>
          <a:p>
            <a:pPr marL="0" lvl="0"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“If a prophet or a dreamer of dreams arises among you </a:t>
            </a:r>
            <a:r>
              <a:rPr lang="en-US" sz="1200" b="1" u="sng" kern="1200" dirty="0">
                <a:solidFill>
                  <a:schemeClr val="tx1"/>
                </a:solidFill>
                <a:latin typeface="+mn-lt"/>
                <a:ea typeface="+mn-ea"/>
                <a:cs typeface="+mn-cs"/>
              </a:rPr>
              <a:t>and gives you a sign or a wonder, and the sign or wonder that he tells you comes to pass, and if he says, ‘Let us go after other gods,’ which you have not known, ‘and let us serve them</a:t>
            </a:r>
            <a:r>
              <a:rPr lang="en-US" sz="1200" kern="1200" dirty="0">
                <a:solidFill>
                  <a:schemeClr val="tx1"/>
                </a:solidFill>
                <a:latin typeface="+mn-lt"/>
                <a:ea typeface="+mn-ea"/>
                <a:cs typeface="+mn-cs"/>
              </a:rPr>
              <a:t>,’ you shall not listen to the words of that prophet or that dreamer of dreams. For the LORD your God is testing you, to know whether you love the LORD your God with all your heart and with all your soul. You shall walk after the LORD your God and fear him and keep his commandments and obey his voice, and you shall serve him and hold fast to him. But that prophet or that dreamer of dreams shall be put to death, because he has taught rebellion against the LORD your God, who brought you out of the land of Egypt and redeemed you out of the house of slavery, to make you leave the way in which the LORD your God commanded you to walk. So you shall purge the evil from your midst.“</a:t>
            </a:r>
          </a:p>
          <a:p>
            <a:pPr marL="0" lvl="0" indent="0">
              <a:buNone/>
            </a:pPr>
            <a:endParaRPr lang="en-US" sz="1200" kern="1200" dirty="0">
              <a:solidFill>
                <a:schemeClr val="tx1"/>
              </a:solidFill>
              <a:latin typeface="+mn-lt"/>
              <a:ea typeface="+mn-ea"/>
              <a:cs typeface="+mn-cs"/>
            </a:endParaRPr>
          </a:p>
          <a:p>
            <a:pPr marL="0" lvl="0" indent="0">
              <a:buNone/>
            </a:pPr>
            <a:r>
              <a:rPr lang="en-US" sz="1200" kern="1200" dirty="0">
                <a:solidFill>
                  <a:schemeClr val="tx1"/>
                </a:solidFill>
                <a:latin typeface="+mn-lt"/>
                <a:ea typeface="+mn-ea"/>
                <a:cs typeface="+mn-cs"/>
              </a:rPr>
              <a:t>As we will see this first six weeks, in the truest sense, the god “Allah” proclaimed by Muhammad is not the God </a:t>
            </a:r>
            <a:r>
              <a:rPr lang="en-US" sz="1200" kern="1200" dirty="0" err="1">
                <a:solidFill>
                  <a:schemeClr val="tx1"/>
                </a:solidFill>
                <a:latin typeface="+mn-lt"/>
                <a:ea typeface="+mn-ea"/>
                <a:cs typeface="+mn-cs"/>
              </a:rPr>
              <a:t>Yahwah</a:t>
            </a:r>
            <a:r>
              <a:rPr lang="en-US" sz="1200" kern="1200" dirty="0">
                <a:solidFill>
                  <a:schemeClr val="tx1"/>
                </a:solidFill>
                <a:latin typeface="+mn-lt"/>
                <a:ea typeface="+mn-ea"/>
                <a:cs typeface="+mn-cs"/>
              </a:rPr>
              <a:t>, the Lord, proclaimed by the OT prophets or by Jesus Himself in the NT – Allah is a different god resembling the Lord in some ways, but not as the Scriptures reveal Him.   Thus, if every prophesy of Muhammad had been fulfilled, it would not have established his prophetic status in biblical terms.  </a:t>
            </a:r>
          </a:p>
        </p:txBody>
      </p:sp>
      <p:sp>
        <p:nvSpPr>
          <p:cNvPr id="4" name="Slide Number Placeholder 3">
            <a:extLst>
              <a:ext uri="{FF2B5EF4-FFF2-40B4-BE49-F238E27FC236}">
                <a16:creationId xmlns:a16="http://schemas.microsoft.com/office/drawing/2014/main" id="{5F4D2287-5C3E-94F4-8231-9824595A9320}"/>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296235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6: The Qur'an — Basic Facts
Before we can discuss what the Qur'an says, we need to understand what the Qur'an is — its structure, its history, its nature as Muslims understand it.
THE BASICS: The Qur'an has 114 chapters called surahs (singular: surah), which contain a total of approximately 6,236 verses called ayat (singular: ayah, meaning "sign" or "miracle"). The revelation was given over approximately 23 years, from the first revelation in 610 AD to Muhammad's death in 632 AD.
THE ARRANGEMENT QUESTION: This is one of the most important facts for a reader coming from the Bible. The Qur'an is NOT arranged chronologically. It is arranged roughly from longest to shortest surah, with Surah al-Fatiha ("The Opening") as the exception — it is a short prayer-like chapter placed first because of its liturgical importance. </a:t>
            </a:r>
            <a:r>
              <a:rPr lang="en-US" b="1" u="sng" dirty="0"/>
              <a:t>The longest surah, al-Baqarah ("The Cow," Surah 2), is placed second and is one of the last revealed. </a:t>
            </a:r>
            <a:r>
              <a:rPr lang="en-US" dirty="0"/>
              <a:t>This means that if you simply read the Qur'an from front to back, you are reading it mostly backwards chronologically.
Why does this matter? Because of the principle of abrogation — which we'll cover next — where later revelations can supersede earlier ones. If you don't know the chronological order, you can't know which texts abrogate and which are abrogated.
MECCAN vs. MEDINAN: Scholars distinguish between surahs revealed in the Meccan period (~610-622 AD) and those from the Medinan period (~622-632 AD). This is a standard tool of Islamic scholarship. Meccan surahs predominate strongly at the beginning and end of the </a:t>
            </a:r>
            <a:r>
              <a:rPr lang="en-US" dirty="0" err="1"/>
              <a:t>Qu’ran</a:t>
            </a:r>
            <a:r>
              <a:rPr lang="en-US" dirty="0"/>
              <a:t>. Meccan surahs tend to be shorter, more rhythmic and poetic, focused on the coming judgment, the oneness of God, and the responsibility to the poor. Medinan surahs tend to be longer, more prosaic, dealing with legal and social matters: inheritance, marriage, warfare, treatment of Jews and Christians, apostasy. Islamic scholars decided for the faithful which surahs are which.  There are reference books that indicate which are which.  
THE ARABIC QUESTION: For orthodox Sunni Muslims (TALK ABOUT ESSENTIAL DIFFERENCE BETWEEN SUNNI AND SHIA MUSLIMS0, the Qur'an IS the Arabic text. Translations are called "interpretations" (tafsir) because the divine word is inherently Arabic. This is why non-Arabic-speaking Muslims worldwide still learn to recite the Qur'an in Arabic — even if they don't understand it. The Arabic itself is considered sacred.
THE "UNCREATED" QUR'AN: Sunni orthodoxy holds that the Qur'an is the eternal, uncreated speech of God (kalam Allah) — it existed in the "Preserved Tablet" in heaven before creation. This was the position that emerged after the famous Mu'tazilite controversy in the 9th century, when the rationalist Mu'tazilite school argued the Qur'an was created (and thus not co-eternal with God). The Mu'tazilites lost the debate politically.
TEACHING POINT: Christians often find the Qur'an deeply disorienting on first read. Acknowledge this. Point out that the Bible's arrangement also requires context — we don't read the Psalms as if they came before Genesis — but the Qur'an's arrangement creates interpretive challenges that are uniquely significant given the doctrine of abrogation.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7: How to Read the Qur'an
This slide addresses one of the most important and least-understood aspects of Islamic theology: abrogation.
ABROGATION (NASKH): Surah 2:106 states that Allah can abrogate a verse or cause it to be forgotten, substituting something "better or similar." This is not a minor interpretive footnote — it is a fundamental principle of Islamic jurisprudence. The standard rule is: a later verse takes precedence over an earlier verse when they cannot be reconciled. PROBLEM: Although the early and middle longer surahs are often Medinan, and the later shorter portions are often Meccan, the two are interspersed.  Islamic scholars must interpret the consistency of the surahs to determine which are most current and binding.   Time period, not order in the Quran determines binding authority of a surah. 
Why does this matter for Christians? Because many of the Qur'an's most peaceable verses — the ones often quoted to show Islam's peaceful nature — are Meccan verses. The Medinan period, when Muhammad held political and military power, produced revelations that are considerably more aggressive toward unbelievers, polytheists, and in some cases People of the Book (Jews and Christians). Classical Islamic scholars like Ibn Kathir, al-Suyuti, and al-Tabari are explicit that many of the earlier tolerant verses are abrogated by later ones.
For example: Surah 109 ("Say: O disbelievers... to you your religion, and to me my religion") is Meccan — a statement of co-existence. But Surah 9:5, the so-called "verse of the sword," is one of the last revealed: "When the sacred months have passed, kill the polytheists wherever you find them." Classical scholars debate the extent of abrogation, but the principle is real and consequential.
IMPORTANT DISTINCTION FROM PROGRESSIVE REVELATION: Students sometimes say, "Doesn't the Bible have progressive revelation too? Doesn't the New Testament supersede the Old?" This is an important question. The answer is: there is a structural similarity in that later revelation interprets and fulfills earlier revelation. But the difference is this: in the biblical framework, later revelation develops, fulfills, and completes — it does not simply override. The law of Moses is not "abrogated" by the Gospel; it is fulfilled in Christ (Matthew 5:17). Abrogation in the Qur'an is simply replacement — the earlier verse is voided, not fulfilled.
HADITH, SIRAH, AND SUNNAH:  Muslims believe that you cannot understand or apply the Qur'an without the body of literature call the “hadith.”  The Hadith contains reports of what Muhammad said and did as reported by witnesses.  The Sirah is a collected body of biographies in chronological sequence concerning the life and prophetic mission of Muhammad, written by persons regarded as authoritative Imams.  Together, they are an enormous body of written authority known as the Sunnah: the normative prophetic example of Muhammad.  The Qur'an often refers to situations and people without explanation — the hadith and </a:t>
            </a:r>
            <a:r>
              <a:rPr lang="en-US" dirty="0" err="1"/>
              <a:t>sirah</a:t>
            </a:r>
            <a:r>
              <a:rPr lang="en-US" dirty="0"/>
              <a:t> provide the context. The most authoritative hadith collections are those Sahih al-Bukhari and Sahih Muslim (9th century). These are massive collections of traditions about what Muhammad said and did. For Islamic law (sharia), hadith is nearly co-equal with the Qur'an and the Sirah authoritative although of secondary importance.
[You should point out that there are some parallels in Christianity: we don't read the Bible without the Westminster Confession, the Nicene Creed, or the commentaries. The tradition of interpretation is part of how any text is understood.   The question is (1) is the primary source the Word of God and how authentic is that Word and (2) how reliable are the commentaries? ]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8: Key Islamic Concepts
</a:t>
            </a:r>
            <a:r>
              <a:rPr lang="en-US" sz="1200" kern="1200" dirty="0">
                <a:solidFill>
                  <a:schemeClr val="tx1"/>
                </a:solidFill>
                <a:effectLst/>
                <a:latin typeface="+mn-lt"/>
                <a:ea typeface="+mn-ea"/>
                <a:cs typeface="+mn-cs"/>
              </a:rPr>
              <a:t>There are four key concepts that are foundational to the theology that Muslims believe.  Understanding them helps us both interpret the Qur'an and engage Muslim friends more effectively.  They are: </a:t>
            </a:r>
            <a:r>
              <a:rPr lang="en-US" sz="1200" kern="1200" dirty="0" err="1">
                <a:solidFill>
                  <a:schemeClr val="tx1"/>
                </a:solidFill>
                <a:effectLst/>
                <a:latin typeface="+mn-lt"/>
                <a:ea typeface="+mn-ea"/>
                <a:cs typeface="+mn-cs"/>
              </a:rPr>
              <a:t>Mithaq</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Fitra</a:t>
            </a:r>
            <a:r>
              <a:rPr lang="en-US" sz="1200" kern="1200" dirty="0">
                <a:solidFill>
                  <a:schemeClr val="tx1"/>
                </a:solidFill>
                <a:effectLst/>
                <a:latin typeface="+mn-lt"/>
                <a:ea typeface="+mn-ea"/>
                <a:cs typeface="+mn-cs"/>
              </a:rPr>
              <a:t>, the Five Pillars of Islam, and the Ummah.  </a:t>
            </a:r>
            <a:br>
              <a:rPr lang="en-US" sz="1200" kern="1200" dirty="0">
                <a:solidFill>
                  <a:schemeClr val="tx1"/>
                </a:solidFill>
                <a:effectLst/>
                <a:latin typeface="+mn-lt"/>
                <a:ea typeface="+mn-ea"/>
                <a:cs typeface="+mn-cs"/>
              </a:rPr>
            </a:br>
            <a:r>
              <a:rPr lang="en-US" dirty="0"/>
              <a:t>
MITHAQ — THE PRIMORDIAL COVENANT (Surah 7:172): Before creation, according to Islamic teaching, God gathered all the souls of humanity and asked them: "Am I not your Lord (Alastu bi-Rabbikum)?" And all souls replied: "Yes! We testify." This pre-birth covenant means that every human being has already, at the level of their soul, confessed God's lordship. This is why, in Islamic thought, there are no genuine atheists — unbelief is a suppression of what was originally known.
REFORMED COMPARISON: This is theologically interesting when placed alongside Reformed theology. The Westminster Confession and the Belgic Confession both teach that God's existence and nature are known through general revelation — creation and conscience. Romans 1:18-20 says that what can be known about God is "plain to them" because God has "shown it to them," so that unbelievers are "without excuse." There is a surface similarity here. But the crucial difference is that in Reformed theology, the suppression of this knowledge is itself evidence of the noetic effects of sin and total depravity — humans are not simply corrupted from outside, they are corrupt from within (Romans 3:10-12). The Qur'anic Fitra doctrine says corruption comes from without (non-Muslim upbringing), not from within.
FITRA — INNATE DISPOSITION (Surah 30:30): Every child is born with Fitra — an innate orientation toward Islam, toward submission to God. The hadith literature records Muhammad saying: "Every child is born in a state of fitra. Then his parents make him a Jew, a Christian, or a Zoroastrian" (Sahih Muslim). This has enormous implications: from the Islamic perspective, a Muslim sharing Islam with a non-Muslim is not converting them — it is restoring them to their original state. Apostasy from Islam, then, is not merely a religious choice — it is a rejection of one's own deepest nature, which helps explain why it carries such severe traditional penalties.
REFORMED COMPARISON: The Westminster Larger Catechism Q. 17 speaks of Adam's sin plunging all humanity into spiritual death and moral corruption. The original righteousness lost in the fall is not merely external — it corrupted the whole person. Fitra and Reformed theology both acknowledge an original created goodness; they disagree fundamentally on what sin has done to it.
THE FIVE PILLARS: These are the most visible elements of Islamic practice. Every Muslim, regardless of sect or school, is expected to fulfill these. The are: </a:t>
            </a:r>
          </a:p>
          <a:p>
            <a:endParaRPr lang="en-US" dirty="0"/>
          </a:p>
          <a:p>
            <a:r>
              <a:rPr lang="en-US" dirty="0"/>
              <a:t>1. The Shahada (“Ash </a:t>
            </a:r>
            <a:r>
              <a:rPr lang="en-US" dirty="0" err="1"/>
              <a:t>hadu</a:t>
            </a:r>
            <a:r>
              <a:rPr lang="en-US" dirty="0"/>
              <a:t> An la </a:t>
            </a:r>
            <a:r>
              <a:rPr lang="en-US" dirty="0" err="1"/>
              <a:t>ilaha</a:t>
            </a:r>
            <a:r>
              <a:rPr lang="en-US" dirty="0"/>
              <a:t> </a:t>
            </a:r>
            <a:r>
              <a:rPr lang="en-US" dirty="0" err="1"/>
              <a:t>ila</a:t>
            </a:r>
            <a:r>
              <a:rPr lang="en-US" dirty="0"/>
              <a:t> Allah, </a:t>
            </a:r>
            <a:r>
              <a:rPr lang="en-US" dirty="0" err="1"/>
              <a:t>Wa</a:t>
            </a:r>
            <a:r>
              <a:rPr lang="en-US" dirty="0"/>
              <a:t> Ash Hadu Ana </a:t>
            </a:r>
            <a:r>
              <a:rPr lang="en-US" dirty="0" err="1"/>
              <a:t>Muhammadun</a:t>
            </a:r>
            <a:r>
              <a:rPr lang="en-US" dirty="0"/>
              <a:t> </a:t>
            </a:r>
            <a:r>
              <a:rPr lang="en-US" dirty="0" err="1"/>
              <a:t>rasulu</a:t>
            </a:r>
            <a:r>
              <a:rPr lang="en-US" dirty="0"/>
              <a:t> Allah" — "There is no god but Allah, and Muhammad is the messenger (prophet) of God") is the gateway to Islam — reciting it sincerely with witnesses is how one becomes Muslim. It is the creedal core.</a:t>
            </a:r>
          </a:p>
          <a:p>
            <a:endParaRPr lang="en-US" dirty="0"/>
          </a:p>
          <a:p>
            <a:pPr marL="228600" indent="-228600">
              <a:buAutoNum type="arabicPeriod" startAt="2"/>
            </a:pPr>
            <a:r>
              <a:rPr lang="en-US" dirty="0"/>
              <a:t>Salat – The five daily ritual prayers at set times of day: dawn or before sunrise; after the sun passes its zenith (around noon); late afternoon; immediately after sunset, and night.  Prayers are preceded by ritual washings of hands, mouth, face, arms, head and feet, and consists of facing the </a:t>
            </a:r>
            <a:r>
              <a:rPr lang="en-US" dirty="0" err="1"/>
              <a:t>Ka’bah</a:t>
            </a:r>
            <a:r>
              <a:rPr lang="en-US" dirty="0"/>
              <a:t> in Mecca, standing, reciting the </a:t>
            </a:r>
            <a:r>
              <a:rPr lang="en-US" dirty="0" err="1"/>
              <a:t>Qu’ran</a:t>
            </a:r>
            <a:r>
              <a:rPr lang="en-US" dirty="0"/>
              <a:t>, bowing, prostrating and sitting. The opening chapter of the Quran I read you earlier is a central component of the prayers, although the selections are highly ritualized and specified; Friday noon prayer is especially significant </a:t>
            </a:r>
          </a:p>
          <a:p>
            <a:pPr marL="228600" indent="-228600">
              <a:buAutoNum type="arabicPeriod" startAt="2"/>
            </a:pPr>
            <a:endParaRPr lang="en-US" dirty="0"/>
          </a:p>
          <a:p>
            <a:pPr marL="228600" indent="-228600">
              <a:buAutoNum type="arabicPeriod" startAt="2"/>
            </a:pPr>
            <a:r>
              <a:rPr lang="en-US" dirty="0"/>
              <a:t>Zakat: charitable giving; 2.5% based on value of assets above a certain threshold.  The objects of charity can be many, especially support of the poor, widows, orphans, and strangers. </a:t>
            </a:r>
          </a:p>
          <a:p>
            <a:pPr marL="228600" indent="-228600">
              <a:buAutoNum type="arabicPeriod" startAt="2"/>
            </a:pPr>
            <a:endParaRPr lang="en-US" dirty="0"/>
          </a:p>
          <a:p>
            <a:pPr marL="228600" indent="-228600">
              <a:buAutoNum type="arabicPeriod" startAt="2"/>
            </a:pPr>
            <a:r>
              <a:rPr lang="en-US" dirty="0"/>
              <a:t>Sawm: fasting during Ramadan, the nineth month of the Islamic lunar calendar – the month associated with the beginning of the </a:t>
            </a:r>
            <a:r>
              <a:rPr lang="en-US" dirty="0" err="1"/>
              <a:t>Qu’ran’s</a:t>
            </a:r>
            <a:r>
              <a:rPr lang="en-US" dirty="0"/>
              <a:t> revelation to Muhummad. The fast applies to food and water daily from dawn to dusk, followed by a feast after the fast.  </a:t>
            </a:r>
          </a:p>
          <a:p>
            <a:pPr marL="228600" indent="-228600">
              <a:buAutoNum type="arabicPeriod" startAt="2"/>
            </a:pPr>
            <a:endParaRPr lang="en-US" dirty="0"/>
          </a:p>
          <a:p>
            <a:pPr marL="228600" indent="-228600">
              <a:buAutoNum type="arabicPeriod" startAt="2"/>
            </a:pPr>
            <a:r>
              <a:rPr lang="en-US" dirty="0"/>
              <a:t>Hajj: the once in a lifetime pilgrimage to Mecca performed by those who are able during the lunar month of Dhu-al-Hijjah which is the 12</a:t>
            </a:r>
            <a:r>
              <a:rPr lang="en-US" baseline="30000" dirty="0"/>
              <a:t>th</a:t>
            </a:r>
            <a:r>
              <a:rPr lang="en-US" dirty="0"/>
              <a:t> month of the lunar calendar year, which is about 10-12 days shorter than our Gregorian calendar year.  Consequently, the holy month moves 10-12 day earlier on the Gregorian calendar every year.   In 2026, it occurred from May 18</a:t>
            </a:r>
            <a:r>
              <a:rPr lang="en-US" baseline="30000" dirty="0"/>
              <a:t>th</a:t>
            </a:r>
            <a:r>
              <a:rPr lang="en-US" dirty="0"/>
              <a:t> – June 15</a:t>
            </a:r>
            <a:r>
              <a:rPr lang="en-US" baseline="30000" dirty="0"/>
              <a:t>th</a:t>
            </a:r>
            <a:r>
              <a:rPr lang="en-US" dirty="0"/>
              <a:t> .    </a:t>
            </a:r>
          </a:p>
          <a:p>
            <a:pPr marL="228600" indent="-228600">
              <a:buAutoNum type="arabicPeriod" startAt="2"/>
            </a:pPr>
            <a:endParaRPr lang="en-US" dirty="0"/>
          </a:p>
          <a:p>
            <a:r>
              <a:rPr lang="en-US" dirty="0"/>
              <a:t>Other key concept: 
UMMAH: Islam is inherently communal and political. The concept of the Ummah means there is no private spirituality divorced from the community. This is why "moderate Islam" is often a contested term — moderation in practice is one thing, but the Ummah's unity under sharia is a theological conviction, not merely a cultural preference.
</a:t>
            </a:r>
            <a:r>
              <a:rPr lang="en-US"/>
              <a:t>TEACHING POINT: </a:t>
            </a:r>
            <a:r>
              <a:rPr lang="en-US" dirty="0"/>
              <a:t>Invite comparison with the Christian community (the Church, the Body of Christ) and the role of the means of grace. How are the Five Pillars similar to and different from prayer, Scripture reading, the sacraments, and corporate worship?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9: Discussion Questions
So that’s the end of our survey of Islam for today, let’s turn to our discussion questions.   [Allow 15-20 minutes for discussion, depending on time remaining. These questions are designed to move the class from information to application and from observation to theological evaluation.]
QUESTION 1 — Muhammad's Medinan Biography:
This is the central evaluative question about Muhammad's prophethood. The biblical criteria for a prophet are strict: Deuteronomy 18:20-22 warns that a prophet who speaks presumptuously, predicting what does not come true, is a false prophet. Deuteronomy 13:1-5 adds that even a prophet whose predictions come true is a false prophet if he leads people to worship other gods.
The key comparison is not just what Muhammad said but what he did. Jesus, when offered all the kingdoms of the world in the wilderness temptation, refused. He consistently refused to be made a political king. He said, "My kingdom is not of this world." Muhammad's response in Medina was different: he built a theocratic state, commanded armies, conducted diplomacy, and executed enemies.
Suggested response: A genuine prophet's character and conduct must be consistent with the God he claims to reveal. The God of the Bible is revealed in Jesus Christ — who washed disciples' feet and died for enemies. A prophet who led military campaigns against those who refused to submit needs to be evaluated against that standard.
QUESTION 2 — Qur'an's Non-Chronological Structure:
Suggested answer: For a text governed by abrogation — where later verses override earlier ones — arrangement by length rather than chronology is not neutral. It means the casual reader encounters the text without the tools to understand which verses are still operative. This is fundamentally different from the Bible, where canonical order (Law, Psalms, Prophets, Gospels, Epistles, Apocalypse) reflects a theological and historical narrative arc. The Bible's structure is itself meaningful. The Qur'an's structure requires external knowledge (which surah was revealed when) to interpret correctly.
QUESTION 3 — Five Pillars and the Means of Grace:
Helpful comparison: Both traditions recognize that God relates to his community through structured practices. But the difference is crucial. In Reformed theology, the means of grace are instruments through which God acts toward us — the Word read and preached, the sacraments administered, prayer offered in Christ's name. In Islam, the Five Pillars are primarily obligations we perform toward God — acts of submission. There is no concept of sacrament (a visible word, a seal of God's covenant promises) in Islam. The Shahada is a creedal statement, not a covenantal ordinance. This reflects the deeper difference: in Christianity, salvation is God acting for us; in Islam, salvation is fundamentally a matter of human striving to please God, and God's arbitrary mercy and unfettered discretion.  There is NO basis for assurance of salvation in Islam. 
QUESTION 4 — Fitra and Reformed Anthropology:
See the detailed notes from Slide 8. Key point: both acknowledge original human dignity and knowledge of God. The difference is the locus of corruption — external environment (Islam) vs. internal nature from within (Christianity). This leads to very different anthropologies and soteriologies.
[Don't try to cover all four. Pick the one or two that generate the most engagement. You can always post the others as take-home reflection questions.]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NOTES — SLIDE 10: Next Week / Closing
BRIEF SUMMARY OF TODAY'S CLASS: Take two minutes to recap what we covered.
1. We established WHY this study matters — the evangelical mandate of 1 Peter 3:15, the scale of Islam, and the proximity of Muslim neighbors.
2. We surveyed Muhammad's life and claim to be </a:t>
            </a:r>
            <a:r>
              <a:rPr lang="en-US"/>
              <a:t>a prophet of God </a:t>
            </a:r>
            <a:r>
              <a:rPr lang="en-US" dirty="0"/>
              <a:t>— his Meccan period of preaching and persecution, and his transformation in Medina into a military and political leader. The Hijra (622 AD) is the axis of Islamic history.
3. We looked at the Qur'an's basic structure — 114 surahs arranged by length, not chronology; the distinction between Meccan and Medinan surahs; Arabic as the sacred language; and the Sunni doctrine of the uncreated Qur'an.
4. We examined how to read the Qur'an — the principle of abrogation, the role of hadith and sunnah, and the tafsir tradition.
5. We introduced four key concepts: Mithaq (primordial covenant), Fitra (innate disposition), the Five Pillars, and the Ummah.
LOOKING AHEAD — WEEK 2 (September 13): We move to the central theological question: what is God like? Islam's doctrine of Tawhid is absolute divine unity — there is no distinction of persons within God, no relational inner life, no Trinity. The Qur'an explicitly and repeatedly attacks the Christian doctrine of the Trinity — calling it a form of shirk, the unforgivable sin of associating partners with God. We'll ask: is the Qur'an attacking the actual Trinity as defined by Nicaea, Chalcedon, and the Westminster Confession? Or is it attacking a misrepresentation?
READING ASSIGNMENT: Please read chapters 3 and 4 of James White's "What Every Christian Needs to Know About the Qur'an" before next Sunday. These chapters deal specifically with the Qur'an's treatment of Allah's nature and its critique of the Trinity.
CLOSING PRAYER (suggested text for the teacher):
"Heavenly Father, we thank you for the privilege of studying your Word and the faiths of those around us. As we seek to understand Islam, we ask for wisdom that comes from above — pure, peaceable, gentle, reasonable. We pray for our Muslim neighbors — that you would open their hearts to the fullness of your revelation in Jesus Christ. We pray for ourselves — that knowing the truth would make us not arrogant but humble, not distant but engaged. Give us minds to understand and hearts to love. In the name of Jesus Christ, who is the Way, the Truth, and the Life. Amen."
TEACHING TIP: Encourage class members to pay attention this week to news reports, conversations, and cultural references related to Islam. Begin noticing the Muslim presence in Tampa Bay. Come back next week ready to share an observation.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ewresearch.org/religion/2009/10/07/mapping-the-global-muslim-population/"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amazon.com/What-Every-Christian-Needs-Qur%C2%B4an/dp/0764208160"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amazon.com/What-Every-Christian-Needs-Qur%C2%B4an/dp/0764208160"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amazon.com/No-God-but-One-Christianity/dp/0310522552"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amazon.com/What-Every-Christian-Needs-Qur%C2%B4an/dp/0764208160"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ww.britannica.com/biography/Muhammad"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amazon.com/What-Every-Christian-Needs-Qur%C2%B4an/dp/0764208160"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quran.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amazon.com/What-Every-Christian-Needs-Qur%C2%B4an/dp/0764208160"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quran.com/2/106"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quran.com/7/172"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sunnah.com/bukhari:8" TargetMode="External"/><Relationship Id="rId4" Type="http://schemas.openxmlformats.org/officeDocument/2006/relationships/hyperlink" Target="https://quran.com/30/30"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3A"/>
        </a:solidFill>
        <a:effectLst/>
      </p:bgPr>
    </p:bg>
    <p:spTree>
      <p:nvGrpSpPr>
        <p:cNvPr id="1" name=""/>
        <p:cNvGrpSpPr/>
        <p:nvPr/>
      </p:nvGrpSpPr>
      <p:grpSpPr>
        <a:xfrm>
          <a:off x="0" y="0"/>
          <a:ext cx="0" cy="0"/>
          <a:chOff x="0" y="0"/>
          <a:chExt cx="0" cy="0"/>
        </a:xfrm>
      </p:grpSpPr>
      <p:sp>
        <p:nvSpPr>
          <p:cNvPr id="2" name="Text 0"/>
          <p:cNvSpPr/>
          <p:nvPr/>
        </p:nvSpPr>
        <p:spPr>
          <a:xfrm>
            <a:off x="731520" y="640080"/>
            <a:ext cx="2286000" cy="320040"/>
          </a:xfrm>
          <a:prstGeom prst="rect">
            <a:avLst/>
          </a:prstGeom>
          <a:noFill/>
          <a:ln/>
        </p:spPr>
        <p:txBody>
          <a:bodyPr wrap="square" rtlCol="0" anchor="ctr"/>
          <a:lstStyle/>
          <a:p>
            <a:pPr marL="0" indent="0" algn="l">
              <a:buNone/>
            </a:pPr>
            <a:r>
              <a:rPr lang="en-US" sz="1000" b="1" dirty="0">
                <a:solidFill>
                  <a:srgbClr val="8A9BB0"/>
                </a:solidFill>
                <a:latin typeface="Calibri" pitchFamily="34" charset="0"/>
                <a:ea typeface="Calibri" pitchFamily="34" charset="-122"/>
                <a:cs typeface="Calibri" pitchFamily="34" charset="-120"/>
              </a:rPr>
              <a:t>WEEK 1 OF 6</a:t>
            </a:r>
            <a:endParaRPr lang="en-US" sz="1000" dirty="0"/>
          </a:p>
        </p:txBody>
      </p:sp>
      <p:sp>
        <p:nvSpPr>
          <p:cNvPr id="3" name="Text 1"/>
          <p:cNvSpPr/>
          <p:nvPr/>
        </p:nvSpPr>
        <p:spPr>
          <a:xfrm>
            <a:off x="731520" y="1051560"/>
            <a:ext cx="7680960" cy="1097280"/>
          </a:xfrm>
          <a:prstGeom prst="rect">
            <a:avLst/>
          </a:prstGeom>
          <a:noFill/>
          <a:ln/>
        </p:spPr>
        <p:txBody>
          <a:bodyPr wrap="square" rtlCol="0" anchor="ctr"/>
          <a:lstStyle/>
          <a:p>
            <a:pPr marL="0" indent="0" algn="l">
              <a:buNone/>
            </a:pPr>
            <a:r>
              <a:rPr lang="en-US" sz="3800" b="1" dirty="0">
                <a:solidFill>
                  <a:srgbClr val="FFFFFF"/>
                </a:solidFill>
                <a:latin typeface="Georgia" pitchFamily="34" charset="0"/>
                <a:ea typeface="Georgia" pitchFamily="34" charset="-122"/>
                <a:cs typeface="Georgia" pitchFamily="34" charset="-120"/>
              </a:rPr>
              <a:t>Foundations</a:t>
            </a:r>
            <a:endParaRPr lang="en-US" sz="3800" dirty="0"/>
          </a:p>
        </p:txBody>
      </p:sp>
      <p:sp>
        <p:nvSpPr>
          <p:cNvPr id="4" name="Shape 2"/>
          <p:cNvSpPr/>
          <p:nvPr/>
        </p:nvSpPr>
        <p:spPr>
          <a:xfrm>
            <a:off x="731520" y="2240280"/>
            <a:ext cx="1645920" cy="36576"/>
          </a:xfrm>
          <a:prstGeom prst="rect">
            <a:avLst/>
          </a:prstGeom>
          <a:solidFill>
            <a:srgbClr val="01696F"/>
          </a:solidFill>
          <a:ln/>
        </p:spPr>
        <p:txBody>
          <a:bodyPr/>
          <a:lstStyle/>
          <a:p>
            <a:endParaRPr lang="en-US"/>
          </a:p>
        </p:txBody>
      </p:sp>
      <p:sp>
        <p:nvSpPr>
          <p:cNvPr id="5" name="Text 3"/>
          <p:cNvSpPr/>
          <p:nvPr/>
        </p:nvSpPr>
        <p:spPr>
          <a:xfrm>
            <a:off x="731520" y="2468880"/>
            <a:ext cx="7680960" cy="548640"/>
          </a:xfrm>
          <a:prstGeom prst="rect">
            <a:avLst/>
          </a:prstGeom>
          <a:noFill/>
          <a:ln/>
        </p:spPr>
        <p:txBody>
          <a:bodyPr wrap="square" rtlCol="0" anchor="t"/>
          <a:lstStyle/>
          <a:p>
            <a:pPr marL="0" indent="0" algn="l">
              <a:buNone/>
            </a:pPr>
            <a:r>
              <a:rPr lang="en-US" sz="1800" dirty="0">
                <a:solidFill>
                  <a:srgbClr val="B0C4D8"/>
                </a:solidFill>
                <a:latin typeface="Calibri" pitchFamily="34" charset="0"/>
                <a:ea typeface="Calibri" pitchFamily="34" charset="-122"/>
                <a:cs typeface="Calibri" pitchFamily="34" charset="-120"/>
              </a:rPr>
              <a:t>Muhammad, the Qur’an, and Why This Matters</a:t>
            </a:r>
            <a:endParaRPr lang="en-US" sz="1800" dirty="0"/>
          </a:p>
        </p:txBody>
      </p:sp>
      <p:sp>
        <p:nvSpPr>
          <p:cNvPr id="6" name="Text 4"/>
          <p:cNvSpPr/>
          <p:nvPr/>
        </p:nvSpPr>
        <p:spPr>
          <a:xfrm>
            <a:off x="731520" y="3383280"/>
            <a:ext cx="7680960" cy="365760"/>
          </a:xfrm>
          <a:prstGeom prst="rect">
            <a:avLst/>
          </a:prstGeom>
          <a:noFill/>
          <a:ln/>
        </p:spPr>
        <p:txBody>
          <a:bodyPr wrap="square" rtlCol="0" anchor="t"/>
          <a:lstStyle/>
          <a:p>
            <a:pPr marL="0" indent="0" algn="l">
              <a:buNone/>
            </a:pPr>
            <a:r>
              <a:rPr lang="en-US" sz="1300" dirty="0">
                <a:solidFill>
                  <a:srgbClr val="8A9BB0"/>
                </a:solidFill>
                <a:latin typeface="Calibri" pitchFamily="34" charset="0"/>
                <a:ea typeface="Calibri" pitchFamily="34" charset="-122"/>
                <a:cs typeface="Calibri" pitchFamily="34" charset="-120"/>
              </a:rPr>
              <a:t>Christianity &amp; Islam  •  September 13, 2026</a:t>
            </a:r>
            <a:endParaRPr lang="en-US" sz="1300" dirty="0"/>
          </a:p>
        </p:txBody>
      </p:sp>
      <p:sp>
        <p:nvSpPr>
          <p:cNvPr id="7" name="Text 5"/>
          <p:cNvSpPr/>
          <p:nvPr/>
        </p:nvSpPr>
        <p:spPr>
          <a:xfrm>
            <a:off x="731520" y="3749040"/>
            <a:ext cx="7680960" cy="365760"/>
          </a:xfrm>
          <a:prstGeom prst="rect">
            <a:avLst/>
          </a:prstGeom>
          <a:noFill/>
          <a:ln/>
        </p:spPr>
        <p:txBody>
          <a:bodyPr wrap="square" rtlCol="0" anchor="t"/>
          <a:lstStyle/>
          <a:p>
            <a:pPr marL="0" indent="0" algn="l">
              <a:buNone/>
            </a:pPr>
            <a:r>
              <a:rPr lang="en-US" sz="1100" dirty="0">
                <a:solidFill>
                  <a:srgbClr val="6B7F96"/>
                </a:solidFill>
                <a:latin typeface="Calibri" pitchFamily="34" charset="0"/>
                <a:ea typeface="Calibri" pitchFamily="34" charset="-122"/>
                <a:cs typeface="Calibri" pitchFamily="34" charset="-120"/>
              </a:rPr>
              <a:t>Holy Trinity Presbyterian Church  •  Tampa, Florida</a:t>
            </a:r>
            <a:endParaRPr lang="en-US" sz="1100" dirty="0"/>
          </a:p>
        </p:txBody>
      </p:sp>
      <p:sp>
        <p:nvSpPr>
          <p:cNvPr id="8" name="Text 6"/>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8A9BB0"/>
                </a:solidFill>
                <a:latin typeface="Calibri" pitchFamily="34" charset="0"/>
                <a:ea typeface="Calibri" pitchFamily="34" charset="-122"/>
                <a:cs typeface="Calibri" pitchFamily="34" charset="-120"/>
              </a:rPr>
              <a:t>1</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Why Study Islam?</a:t>
            </a:r>
            <a:endParaRPr lang="en-US" sz="2800" dirty="0"/>
          </a:p>
        </p:txBody>
      </p:sp>
      <p:sp>
        <p:nvSpPr>
          <p:cNvPr id="3" name="Shape 1"/>
          <p:cNvSpPr/>
          <p:nvPr/>
        </p:nvSpPr>
        <p:spPr>
          <a:xfrm>
            <a:off x="457200" y="1188720"/>
            <a:ext cx="8229600" cy="777240"/>
          </a:xfrm>
          <a:prstGeom prst="roundRect">
            <a:avLst>
              <a:gd name="adj" fmla="val 14118"/>
            </a:avLst>
          </a:prstGeom>
          <a:solidFill>
            <a:srgbClr val="F5EDE3"/>
          </a:solidFill>
          <a:ln w="6350">
            <a:solidFill>
              <a:srgbClr val="D4D1CA"/>
            </a:solidFill>
            <a:prstDash val="solid"/>
          </a:ln>
        </p:spPr>
        <p:txBody>
          <a:bodyPr/>
          <a:lstStyle/>
          <a:p>
            <a:endParaRPr lang="en-US"/>
          </a:p>
        </p:txBody>
      </p:sp>
      <p:sp>
        <p:nvSpPr>
          <p:cNvPr id="4" name="Text 2"/>
          <p:cNvSpPr/>
          <p:nvPr/>
        </p:nvSpPr>
        <p:spPr>
          <a:xfrm>
            <a:off x="685800" y="1234440"/>
            <a:ext cx="7772400" cy="685800"/>
          </a:xfrm>
          <a:prstGeom prst="rect">
            <a:avLst/>
          </a:prstGeom>
          <a:noFill/>
          <a:ln/>
        </p:spPr>
        <p:txBody>
          <a:bodyPr wrap="square" rtlCol="0" anchor="ctr"/>
          <a:lstStyle/>
          <a:p>
            <a:pPr marL="0" indent="0" algn="l">
              <a:buNone/>
            </a:pPr>
            <a:r>
              <a:rPr lang="en-US" sz="1100" i="1" dirty="0">
                <a:solidFill>
                  <a:srgbClr val="28251D"/>
                </a:solidFill>
                <a:latin typeface="Calibri" pitchFamily="34" charset="0"/>
                <a:ea typeface="Calibri" pitchFamily="34" charset="-122"/>
                <a:cs typeface="Calibri" pitchFamily="34" charset="-120"/>
              </a:rPr>
              <a:t>“But in your hearts honor Christ the Lord as holy, always being prepared to make a defense to anyone who asks you for a reason for the hope that is in you, yet do it with gentleness and respect.”</a:t>
            </a:r>
            <a:r>
              <a:rPr lang="en-US" sz="1100" b="1" dirty="0">
                <a:solidFill>
                  <a:srgbClr val="0C4E54"/>
                </a:solidFill>
                <a:latin typeface="Calibri" pitchFamily="34" charset="0"/>
                <a:ea typeface="Calibri" pitchFamily="34" charset="-122"/>
                <a:cs typeface="Calibri" pitchFamily="34" charset="-120"/>
              </a:rPr>
              <a:t>  — 1 Peter 3:15 (ESV)</a:t>
            </a:r>
            <a:endParaRPr lang="en-US" sz="1100" dirty="0"/>
          </a:p>
        </p:txBody>
      </p:sp>
      <p:sp>
        <p:nvSpPr>
          <p:cNvPr id="5" name="Shape 3"/>
          <p:cNvSpPr/>
          <p:nvPr/>
        </p:nvSpPr>
        <p:spPr>
          <a:xfrm>
            <a:off x="457200" y="2103120"/>
            <a:ext cx="8229600" cy="548640"/>
          </a:xfrm>
          <a:prstGeom prst="roundRect">
            <a:avLst>
              <a:gd name="adj" fmla="val 20000"/>
            </a:avLst>
          </a:prstGeom>
          <a:solidFill>
            <a:srgbClr val="FFFFFF"/>
          </a:solidFill>
          <a:ln w="6350">
            <a:solidFill>
              <a:srgbClr val="D4D1CA"/>
            </a:solidFill>
            <a:prstDash val="solid"/>
          </a:ln>
        </p:spPr>
        <p:txBody>
          <a:bodyPr/>
          <a:lstStyle/>
          <a:p>
            <a:endParaRPr lang="en-US"/>
          </a:p>
        </p:txBody>
      </p:sp>
      <p:sp>
        <p:nvSpPr>
          <p:cNvPr id="6" name="Text 4"/>
          <p:cNvSpPr/>
          <p:nvPr/>
        </p:nvSpPr>
        <p:spPr>
          <a:xfrm>
            <a:off x="685800" y="2167128"/>
            <a:ext cx="2377440" cy="420624"/>
          </a:xfrm>
          <a:prstGeom prst="rect">
            <a:avLst/>
          </a:prstGeom>
          <a:noFill/>
          <a:ln/>
        </p:spPr>
        <p:txBody>
          <a:bodyPr wrap="square" rtlCol="0" anchor="ctr"/>
          <a:lstStyle/>
          <a:p>
            <a:pPr marL="0" indent="0" algn="l">
              <a:buNone/>
            </a:pPr>
            <a:r>
              <a:rPr lang="en-US" sz="1200" b="1" dirty="0">
                <a:solidFill>
                  <a:srgbClr val="0C4E54"/>
                </a:solidFill>
                <a:latin typeface="Calibri" pitchFamily="34" charset="0"/>
                <a:ea typeface="Calibri" pitchFamily="34" charset="-122"/>
                <a:cs typeface="Calibri" pitchFamily="34" charset="-120"/>
              </a:rPr>
              <a:t>1.8 Billion Muslims</a:t>
            </a:r>
            <a:endParaRPr lang="en-US" sz="1200" dirty="0"/>
          </a:p>
        </p:txBody>
      </p:sp>
      <p:sp>
        <p:nvSpPr>
          <p:cNvPr id="7" name="Text 5"/>
          <p:cNvSpPr/>
          <p:nvPr/>
        </p:nvSpPr>
        <p:spPr>
          <a:xfrm>
            <a:off x="3154680" y="2167128"/>
            <a:ext cx="5303520" cy="420624"/>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Islam is the world’s second-largest religion — roughly 25% of the global population.</a:t>
            </a:r>
            <a:endParaRPr lang="en-US" sz="1100" dirty="0"/>
          </a:p>
        </p:txBody>
      </p:sp>
      <p:sp>
        <p:nvSpPr>
          <p:cNvPr id="8" name="Shape 6"/>
          <p:cNvSpPr/>
          <p:nvPr/>
        </p:nvSpPr>
        <p:spPr>
          <a:xfrm>
            <a:off x="457200" y="2715768"/>
            <a:ext cx="8229600" cy="548640"/>
          </a:xfrm>
          <a:prstGeom prst="roundRect">
            <a:avLst>
              <a:gd name="adj" fmla="val 20000"/>
            </a:avLst>
          </a:prstGeom>
          <a:solidFill>
            <a:srgbClr val="FFFFFF"/>
          </a:solidFill>
          <a:ln w="6350">
            <a:solidFill>
              <a:srgbClr val="D4D1CA"/>
            </a:solidFill>
            <a:prstDash val="solid"/>
          </a:ln>
        </p:spPr>
        <p:txBody>
          <a:bodyPr/>
          <a:lstStyle/>
          <a:p>
            <a:endParaRPr lang="en-US"/>
          </a:p>
        </p:txBody>
      </p:sp>
      <p:sp>
        <p:nvSpPr>
          <p:cNvPr id="9" name="Text 7"/>
          <p:cNvSpPr/>
          <p:nvPr/>
        </p:nvSpPr>
        <p:spPr>
          <a:xfrm>
            <a:off x="685800" y="2779776"/>
            <a:ext cx="2377440" cy="420624"/>
          </a:xfrm>
          <a:prstGeom prst="rect">
            <a:avLst/>
          </a:prstGeom>
          <a:noFill/>
          <a:ln/>
        </p:spPr>
        <p:txBody>
          <a:bodyPr wrap="square" rtlCol="0" anchor="ctr"/>
          <a:lstStyle/>
          <a:p>
            <a:pPr marL="0" indent="0" algn="l">
              <a:buNone/>
            </a:pPr>
            <a:r>
              <a:rPr lang="en-US" sz="1200" b="1" dirty="0">
                <a:solidFill>
                  <a:srgbClr val="0C4E54"/>
                </a:solidFill>
                <a:latin typeface="Calibri" pitchFamily="34" charset="0"/>
                <a:ea typeface="Calibri" pitchFamily="34" charset="-122"/>
                <a:cs typeface="Calibri" pitchFamily="34" charset="-120"/>
              </a:rPr>
              <a:t>Growing Interfaith Encounters</a:t>
            </a:r>
            <a:endParaRPr lang="en-US" sz="1200" dirty="0"/>
          </a:p>
        </p:txBody>
      </p:sp>
      <p:sp>
        <p:nvSpPr>
          <p:cNvPr id="10" name="Text 8"/>
          <p:cNvSpPr/>
          <p:nvPr/>
        </p:nvSpPr>
        <p:spPr>
          <a:xfrm>
            <a:off x="3154680" y="2779776"/>
            <a:ext cx="5303520" cy="420624"/>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Muslims are your neighbors, colleagues, and classmates. Ignorance is not kindness.</a:t>
            </a:r>
            <a:endParaRPr lang="en-US" sz="1100" dirty="0"/>
          </a:p>
        </p:txBody>
      </p:sp>
      <p:sp>
        <p:nvSpPr>
          <p:cNvPr id="11" name="Shape 9"/>
          <p:cNvSpPr/>
          <p:nvPr/>
        </p:nvSpPr>
        <p:spPr>
          <a:xfrm>
            <a:off x="457200" y="3328416"/>
            <a:ext cx="8229600" cy="548640"/>
          </a:xfrm>
          <a:prstGeom prst="roundRect">
            <a:avLst>
              <a:gd name="adj" fmla="val 20000"/>
            </a:avLst>
          </a:prstGeom>
          <a:solidFill>
            <a:srgbClr val="FFFFFF"/>
          </a:solidFill>
          <a:ln w="6350">
            <a:solidFill>
              <a:srgbClr val="D4D1CA"/>
            </a:solidFill>
            <a:prstDash val="solid"/>
          </a:ln>
        </p:spPr>
        <p:txBody>
          <a:bodyPr/>
          <a:lstStyle/>
          <a:p>
            <a:endParaRPr lang="en-US"/>
          </a:p>
        </p:txBody>
      </p:sp>
      <p:sp>
        <p:nvSpPr>
          <p:cNvPr id="12" name="Text 10"/>
          <p:cNvSpPr/>
          <p:nvPr/>
        </p:nvSpPr>
        <p:spPr>
          <a:xfrm>
            <a:off x="685800" y="3392424"/>
            <a:ext cx="2377440" cy="420624"/>
          </a:xfrm>
          <a:prstGeom prst="rect">
            <a:avLst/>
          </a:prstGeom>
          <a:noFill/>
          <a:ln/>
        </p:spPr>
        <p:txBody>
          <a:bodyPr wrap="square" rtlCol="0" anchor="ctr"/>
          <a:lstStyle/>
          <a:p>
            <a:pPr marL="0" indent="0" algn="l">
              <a:buNone/>
            </a:pPr>
            <a:r>
              <a:rPr lang="en-US" sz="1200" b="1" dirty="0">
                <a:solidFill>
                  <a:srgbClr val="0C4E54"/>
                </a:solidFill>
                <a:latin typeface="Calibri" pitchFamily="34" charset="0"/>
                <a:ea typeface="Calibri" pitchFamily="34" charset="-122"/>
                <a:cs typeface="Calibri" pitchFamily="34" charset="-120"/>
              </a:rPr>
              <a:t>Equipping for Faithful Witness</a:t>
            </a:r>
            <a:endParaRPr lang="en-US" sz="1200" dirty="0"/>
          </a:p>
        </p:txBody>
      </p:sp>
      <p:sp>
        <p:nvSpPr>
          <p:cNvPr id="13" name="Text 11"/>
          <p:cNvSpPr/>
          <p:nvPr/>
        </p:nvSpPr>
        <p:spPr>
          <a:xfrm>
            <a:off x="3154680" y="3392424"/>
            <a:ext cx="5303520" cy="420624"/>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Effective evangelism requires knowing what you’re engaging, not just what you believe.</a:t>
            </a:r>
            <a:endParaRPr lang="en-US" sz="1100" dirty="0"/>
          </a:p>
        </p:txBody>
      </p:sp>
      <p:sp>
        <p:nvSpPr>
          <p:cNvPr id="14" name="Shape 12"/>
          <p:cNvSpPr/>
          <p:nvPr/>
        </p:nvSpPr>
        <p:spPr>
          <a:xfrm>
            <a:off x="457200" y="3941064"/>
            <a:ext cx="8229600" cy="548640"/>
          </a:xfrm>
          <a:prstGeom prst="roundRect">
            <a:avLst>
              <a:gd name="adj" fmla="val 20000"/>
            </a:avLst>
          </a:prstGeom>
          <a:solidFill>
            <a:srgbClr val="FFFFFF"/>
          </a:solidFill>
          <a:ln w="6350">
            <a:solidFill>
              <a:srgbClr val="D4D1CA"/>
            </a:solidFill>
            <a:prstDash val="solid"/>
          </a:ln>
        </p:spPr>
        <p:txBody>
          <a:bodyPr/>
          <a:lstStyle/>
          <a:p>
            <a:endParaRPr lang="en-US"/>
          </a:p>
        </p:txBody>
      </p:sp>
      <p:sp>
        <p:nvSpPr>
          <p:cNvPr id="15" name="Text 13"/>
          <p:cNvSpPr/>
          <p:nvPr/>
        </p:nvSpPr>
        <p:spPr>
          <a:xfrm>
            <a:off x="685800" y="4005072"/>
            <a:ext cx="2377440" cy="420624"/>
          </a:xfrm>
          <a:prstGeom prst="rect">
            <a:avLst/>
          </a:prstGeom>
          <a:noFill/>
          <a:ln/>
        </p:spPr>
        <p:txBody>
          <a:bodyPr wrap="square" rtlCol="0" anchor="ctr"/>
          <a:lstStyle/>
          <a:p>
            <a:pPr marL="0" indent="0" algn="l">
              <a:buNone/>
            </a:pPr>
            <a:r>
              <a:rPr lang="en-US" sz="1200" b="1" dirty="0">
                <a:solidFill>
                  <a:srgbClr val="0C4E54"/>
                </a:solidFill>
                <a:latin typeface="Calibri" pitchFamily="34" charset="0"/>
                <a:ea typeface="Calibri" pitchFamily="34" charset="-122"/>
                <a:cs typeface="Calibri" pitchFamily="34" charset="-120"/>
              </a:rPr>
              <a:t>Responding to Qur’anic Claims</a:t>
            </a:r>
            <a:endParaRPr lang="en-US" sz="1200" dirty="0"/>
          </a:p>
        </p:txBody>
      </p:sp>
      <p:sp>
        <p:nvSpPr>
          <p:cNvPr id="16" name="Text 14"/>
          <p:cNvSpPr/>
          <p:nvPr/>
        </p:nvSpPr>
        <p:spPr>
          <a:xfrm>
            <a:off x="3154680" y="4005072"/>
            <a:ext cx="5303520" cy="420624"/>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The Qur’an makes specific claims about Christianity. We must be able to evaluate them.</a:t>
            </a:r>
            <a:endParaRPr lang="en-US" sz="1100" dirty="0"/>
          </a:p>
        </p:txBody>
      </p:sp>
      <p:sp>
        <p:nvSpPr>
          <p:cNvPr id="17" name="Text 15"/>
          <p:cNvSpPr/>
          <p:nvPr/>
        </p:nvSpPr>
        <p:spPr>
          <a:xfrm>
            <a:off x="457200" y="4754880"/>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Pew Research — Global Muslim Population</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James R. White, What Every Christian Needs to Know About the Qur'an</a:t>
            </a:r>
            <a:endParaRPr lang="en-US" sz="800" dirty="0"/>
          </a:p>
        </p:txBody>
      </p:sp>
      <p:sp>
        <p:nvSpPr>
          <p:cNvPr id="18" name="Text 16"/>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rPr>
              <a:t>Class Schedule</a:t>
            </a:r>
            <a:endParaRPr lang="en-US" sz="2800" dirty="0"/>
          </a:p>
        </p:txBody>
      </p:sp>
      <p:sp>
        <p:nvSpPr>
          <p:cNvPr id="3" name="Shape 1"/>
          <p:cNvSpPr/>
          <p:nvPr/>
        </p:nvSpPr>
        <p:spPr>
          <a:xfrm>
            <a:off x="457200" y="1143000"/>
            <a:ext cx="8229600" cy="512064"/>
          </a:xfrm>
          <a:prstGeom prst="roundRect">
            <a:avLst>
              <a:gd name="adj" fmla="val 21429"/>
            </a:avLst>
          </a:prstGeom>
          <a:solidFill>
            <a:srgbClr val="E8F4F3"/>
          </a:solidFill>
          <a:ln w="6350">
            <a:solidFill>
              <a:srgbClr val="D4D1CA"/>
            </a:solidFill>
            <a:prstDash val="solid"/>
          </a:ln>
        </p:spPr>
        <p:txBody>
          <a:bodyPr/>
          <a:lstStyle/>
          <a:p>
            <a:endParaRPr lang="en-US"/>
          </a:p>
        </p:txBody>
      </p:sp>
      <p:sp>
        <p:nvSpPr>
          <p:cNvPr id="4" name="Text 2"/>
          <p:cNvSpPr/>
          <p:nvPr/>
        </p:nvSpPr>
        <p:spPr>
          <a:xfrm>
            <a:off x="594360" y="1179576"/>
            <a:ext cx="502920" cy="438912"/>
          </a:xfrm>
          <a:prstGeom prst="rect">
            <a:avLst/>
          </a:prstGeom>
          <a:noFill/>
          <a:ln/>
        </p:spPr>
        <p:txBody>
          <a:bodyPr wrap="square" rtlCol="0" anchor="ctr"/>
          <a:lstStyle/>
          <a:p>
            <a:pPr marL="0" indent="0" algn="ctr">
              <a:buNone/>
            </a:pPr>
            <a:r>
              <a:rPr lang="en-US" sz="1800" b="1" dirty="0">
                <a:solidFill>
                  <a:srgbClr val="0C4E54"/>
                </a:solidFill>
                <a:latin typeface="Georgia" pitchFamily="34" charset="0"/>
                <a:ea typeface="Georgia" pitchFamily="34" charset="-122"/>
                <a:cs typeface="Georgia" pitchFamily="34" charset="-120"/>
              </a:rPr>
              <a:t>1</a:t>
            </a:r>
            <a:endParaRPr lang="en-US" sz="1800" dirty="0"/>
          </a:p>
        </p:txBody>
      </p:sp>
      <p:sp>
        <p:nvSpPr>
          <p:cNvPr id="5" name="Shape 3"/>
          <p:cNvSpPr/>
          <p:nvPr/>
        </p:nvSpPr>
        <p:spPr>
          <a:xfrm>
            <a:off x="1170432" y="1234440"/>
            <a:ext cx="18288" cy="329184"/>
          </a:xfrm>
          <a:prstGeom prst="rect">
            <a:avLst/>
          </a:prstGeom>
          <a:solidFill>
            <a:srgbClr val="D4D1CA"/>
          </a:solidFill>
          <a:ln/>
        </p:spPr>
        <p:txBody>
          <a:bodyPr/>
          <a:lstStyle/>
          <a:p>
            <a:endParaRPr lang="en-US"/>
          </a:p>
        </p:txBody>
      </p:sp>
      <p:sp>
        <p:nvSpPr>
          <p:cNvPr id="6" name="Text 4"/>
          <p:cNvSpPr/>
          <p:nvPr/>
        </p:nvSpPr>
        <p:spPr>
          <a:xfrm>
            <a:off x="1280160" y="1179576"/>
            <a:ext cx="1737360" cy="438912"/>
          </a:xfrm>
          <a:prstGeom prst="rect">
            <a:avLst/>
          </a:prstGeom>
          <a:noFill/>
          <a:ln/>
        </p:spPr>
        <p:txBody>
          <a:bodyPr wrap="square" rtlCol="0" anchor="ctr"/>
          <a:lstStyle/>
          <a:p>
            <a:pPr marL="0" indent="0" algn="l">
              <a:buNone/>
            </a:pPr>
            <a:r>
              <a:rPr lang="en-US" sz="1200" b="1" dirty="0">
                <a:solidFill>
                  <a:srgbClr val="0C4E54"/>
                </a:solidFill>
                <a:latin typeface="Calibri" pitchFamily="34" charset="0"/>
                <a:ea typeface="Calibri" pitchFamily="34" charset="-122"/>
                <a:cs typeface="Calibri" pitchFamily="34" charset="-120"/>
              </a:rPr>
              <a:t>Foundations</a:t>
            </a:r>
            <a:endParaRPr lang="en-US" sz="1200" dirty="0"/>
          </a:p>
        </p:txBody>
      </p:sp>
      <p:sp>
        <p:nvSpPr>
          <p:cNvPr id="7" name="Text 5"/>
          <p:cNvSpPr/>
          <p:nvPr/>
        </p:nvSpPr>
        <p:spPr>
          <a:xfrm>
            <a:off x="3063240" y="1179576"/>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Muhammad, the Qur’an, key concepts, and why this study matters</a:t>
            </a:r>
            <a:endParaRPr lang="en-US" sz="1000" dirty="0"/>
          </a:p>
        </p:txBody>
      </p:sp>
      <p:sp>
        <p:nvSpPr>
          <p:cNvPr id="8" name="Shape 6"/>
          <p:cNvSpPr/>
          <p:nvPr/>
        </p:nvSpPr>
        <p:spPr>
          <a:xfrm>
            <a:off x="457200" y="1700784"/>
            <a:ext cx="8229600" cy="512064"/>
          </a:xfrm>
          <a:prstGeom prst="roundRect">
            <a:avLst>
              <a:gd name="adj" fmla="val 21429"/>
            </a:avLst>
          </a:prstGeom>
          <a:solidFill>
            <a:srgbClr val="FFFFFF"/>
          </a:solidFill>
          <a:ln w="6350">
            <a:solidFill>
              <a:srgbClr val="D4D1CA"/>
            </a:solidFill>
            <a:prstDash val="solid"/>
          </a:ln>
        </p:spPr>
        <p:txBody>
          <a:bodyPr/>
          <a:lstStyle/>
          <a:p>
            <a:endParaRPr lang="en-US"/>
          </a:p>
        </p:txBody>
      </p:sp>
      <p:sp>
        <p:nvSpPr>
          <p:cNvPr id="9" name="Text 7"/>
          <p:cNvSpPr/>
          <p:nvPr/>
        </p:nvSpPr>
        <p:spPr>
          <a:xfrm>
            <a:off x="594360" y="1737360"/>
            <a:ext cx="502920" cy="438912"/>
          </a:xfrm>
          <a:prstGeom prst="rect">
            <a:avLst/>
          </a:prstGeom>
          <a:noFill/>
          <a:ln/>
        </p:spPr>
        <p:txBody>
          <a:bodyPr wrap="square" rtlCol="0" anchor="ctr"/>
          <a:lstStyle/>
          <a:p>
            <a:pPr marL="0" indent="0" algn="ctr">
              <a:buNone/>
            </a:pPr>
            <a:r>
              <a:rPr lang="en-US" sz="1800" b="1" dirty="0">
                <a:solidFill>
                  <a:srgbClr val="6B6961"/>
                </a:solidFill>
                <a:latin typeface="Georgia" pitchFamily="34" charset="0"/>
                <a:ea typeface="Georgia" pitchFamily="34" charset="-122"/>
                <a:cs typeface="Georgia" pitchFamily="34" charset="-120"/>
              </a:rPr>
              <a:t>2</a:t>
            </a:r>
            <a:endParaRPr lang="en-US" sz="1800" dirty="0"/>
          </a:p>
        </p:txBody>
      </p:sp>
      <p:sp>
        <p:nvSpPr>
          <p:cNvPr id="10" name="Shape 8"/>
          <p:cNvSpPr/>
          <p:nvPr/>
        </p:nvSpPr>
        <p:spPr>
          <a:xfrm>
            <a:off x="1170432" y="1792224"/>
            <a:ext cx="18288" cy="329184"/>
          </a:xfrm>
          <a:prstGeom prst="rect">
            <a:avLst/>
          </a:prstGeom>
          <a:solidFill>
            <a:srgbClr val="D4D1CA"/>
          </a:solidFill>
          <a:ln/>
        </p:spPr>
        <p:txBody>
          <a:bodyPr/>
          <a:lstStyle/>
          <a:p>
            <a:endParaRPr lang="en-US"/>
          </a:p>
        </p:txBody>
      </p:sp>
      <p:sp>
        <p:nvSpPr>
          <p:cNvPr id="11" name="Text 9"/>
          <p:cNvSpPr/>
          <p:nvPr/>
        </p:nvSpPr>
        <p:spPr>
          <a:xfrm>
            <a:off x="1280160" y="1737360"/>
            <a:ext cx="1737360" cy="438912"/>
          </a:xfrm>
          <a:prstGeom prst="rect">
            <a:avLst/>
          </a:prstGeom>
          <a:noFill/>
          <a:ln/>
        </p:spPr>
        <p:txBody>
          <a:bodyPr wrap="square" rtlCol="0" anchor="ctr"/>
          <a:lstStyle/>
          <a:p>
            <a:pPr marL="0" indent="0" algn="l">
              <a:buNone/>
            </a:pPr>
            <a:r>
              <a:rPr lang="en-US" sz="1200" b="1" dirty="0">
                <a:solidFill>
                  <a:srgbClr val="28251D"/>
                </a:solidFill>
                <a:latin typeface="Calibri" pitchFamily="34" charset="0"/>
                <a:ea typeface="Calibri" pitchFamily="34" charset="-122"/>
                <a:cs typeface="Calibri" pitchFamily="34" charset="-120"/>
              </a:rPr>
              <a:t>Tawhid vs. Trinity</a:t>
            </a:r>
            <a:endParaRPr lang="en-US" sz="1200" dirty="0"/>
          </a:p>
        </p:txBody>
      </p:sp>
      <p:sp>
        <p:nvSpPr>
          <p:cNvPr id="12" name="Text 10"/>
          <p:cNvSpPr/>
          <p:nvPr/>
        </p:nvSpPr>
        <p:spPr>
          <a:xfrm>
            <a:off x="3063240" y="1737360"/>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Two views of God’s oneness: the Qur’an’s critique and the biblical answer</a:t>
            </a:r>
            <a:endParaRPr lang="en-US" sz="1000" dirty="0"/>
          </a:p>
        </p:txBody>
      </p:sp>
      <p:sp>
        <p:nvSpPr>
          <p:cNvPr id="13" name="Shape 11"/>
          <p:cNvSpPr/>
          <p:nvPr/>
        </p:nvSpPr>
        <p:spPr>
          <a:xfrm>
            <a:off x="457200" y="2258568"/>
            <a:ext cx="8229600" cy="512064"/>
          </a:xfrm>
          <a:prstGeom prst="roundRect">
            <a:avLst>
              <a:gd name="adj" fmla="val 21429"/>
            </a:avLst>
          </a:prstGeom>
          <a:solidFill>
            <a:srgbClr val="FFFFFF"/>
          </a:solidFill>
          <a:ln w="6350">
            <a:solidFill>
              <a:srgbClr val="D4D1CA"/>
            </a:solidFill>
            <a:prstDash val="solid"/>
          </a:ln>
        </p:spPr>
        <p:txBody>
          <a:bodyPr/>
          <a:lstStyle/>
          <a:p>
            <a:endParaRPr lang="en-US"/>
          </a:p>
        </p:txBody>
      </p:sp>
      <p:sp>
        <p:nvSpPr>
          <p:cNvPr id="14" name="Text 12"/>
          <p:cNvSpPr/>
          <p:nvPr/>
        </p:nvSpPr>
        <p:spPr>
          <a:xfrm>
            <a:off x="594360" y="2295144"/>
            <a:ext cx="502920" cy="438912"/>
          </a:xfrm>
          <a:prstGeom prst="rect">
            <a:avLst/>
          </a:prstGeom>
          <a:noFill/>
          <a:ln/>
        </p:spPr>
        <p:txBody>
          <a:bodyPr wrap="square" rtlCol="0" anchor="ctr"/>
          <a:lstStyle/>
          <a:p>
            <a:pPr marL="0" indent="0" algn="ctr">
              <a:buNone/>
            </a:pPr>
            <a:r>
              <a:rPr lang="en-US" sz="1800" b="1" dirty="0">
                <a:solidFill>
                  <a:srgbClr val="6B6961"/>
                </a:solidFill>
                <a:latin typeface="Georgia" pitchFamily="34" charset="0"/>
                <a:ea typeface="Georgia" pitchFamily="34" charset="-122"/>
                <a:cs typeface="Georgia" pitchFamily="34" charset="-120"/>
              </a:rPr>
              <a:t>3</a:t>
            </a:r>
            <a:endParaRPr lang="en-US" sz="1800" dirty="0"/>
          </a:p>
        </p:txBody>
      </p:sp>
      <p:sp>
        <p:nvSpPr>
          <p:cNvPr id="15" name="Shape 13"/>
          <p:cNvSpPr/>
          <p:nvPr/>
        </p:nvSpPr>
        <p:spPr>
          <a:xfrm>
            <a:off x="1170432" y="2350008"/>
            <a:ext cx="18288" cy="329184"/>
          </a:xfrm>
          <a:prstGeom prst="rect">
            <a:avLst/>
          </a:prstGeom>
          <a:solidFill>
            <a:srgbClr val="D4D1CA"/>
          </a:solidFill>
          <a:ln/>
        </p:spPr>
        <p:txBody>
          <a:bodyPr/>
          <a:lstStyle/>
          <a:p>
            <a:endParaRPr lang="en-US"/>
          </a:p>
        </p:txBody>
      </p:sp>
      <p:sp>
        <p:nvSpPr>
          <p:cNvPr id="16" name="Text 14"/>
          <p:cNvSpPr/>
          <p:nvPr/>
        </p:nvSpPr>
        <p:spPr>
          <a:xfrm>
            <a:off x="1280160" y="2295144"/>
            <a:ext cx="1737360" cy="438912"/>
          </a:xfrm>
          <a:prstGeom prst="rect">
            <a:avLst/>
          </a:prstGeom>
          <a:noFill/>
          <a:ln/>
        </p:spPr>
        <p:txBody>
          <a:bodyPr wrap="square" rtlCol="0" anchor="ctr"/>
          <a:lstStyle/>
          <a:p>
            <a:pPr marL="0" indent="0" algn="l">
              <a:buNone/>
            </a:pPr>
            <a:r>
              <a:rPr lang="en-US" sz="1200" b="1" dirty="0">
                <a:solidFill>
                  <a:srgbClr val="28251D"/>
                </a:solidFill>
                <a:latin typeface="Calibri" pitchFamily="34" charset="0"/>
                <a:ea typeface="Calibri" pitchFamily="34" charset="-122"/>
                <a:cs typeface="Calibri" pitchFamily="34" charset="-120"/>
              </a:rPr>
              <a:t>Jesus in the Qur’an</a:t>
            </a:r>
            <a:endParaRPr lang="en-US" sz="1200" dirty="0"/>
          </a:p>
        </p:txBody>
      </p:sp>
      <p:sp>
        <p:nvSpPr>
          <p:cNvPr id="17" name="Text 15"/>
          <p:cNvSpPr/>
          <p:nvPr/>
        </p:nvSpPr>
        <p:spPr>
          <a:xfrm>
            <a:off x="3063240" y="2295144"/>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ʿIsa vs. the biblical Christ: what Islam affirms, denies, and misunderstands</a:t>
            </a:r>
            <a:endParaRPr lang="en-US" sz="1000" dirty="0"/>
          </a:p>
        </p:txBody>
      </p:sp>
      <p:sp>
        <p:nvSpPr>
          <p:cNvPr id="18" name="Shape 16"/>
          <p:cNvSpPr/>
          <p:nvPr/>
        </p:nvSpPr>
        <p:spPr>
          <a:xfrm>
            <a:off x="457200" y="2816352"/>
            <a:ext cx="8229600" cy="512064"/>
          </a:xfrm>
          <a:prstGeom prst="roundRect">
            <a:avLst>
              <a:gd name="adj" fmla="val 21429"/>
            </a:avLst>
          </a:prstGeom>
          <a:solidFill>
            <a:srgbClr val="FFFFFF"/>
          </a:solidFill>
          <a:ln w="6350">
            <a:solidFill>
              <a:srgbClr val="D4D1CA"/>
            </a:solidFill>
            <a:prstDash val="solid"/>
          </a:ln>
        </p:spPr>
        <p:txBody>
          <a:bodyPr/>
          <a:lstStyle/>
          <a:p>
            <a:endParaRPr lang="en-US"/>
          </a:p>
        </p:txBody>
      </p:sp>
      <p:sp>
        <p:nvSpPr>
          <p:cNvPr id="19" name="Text 17"/>
          <p:cNvSpPr/>
          <p:nvPr/>
        </p:nvSpPr>
        <p:spPr>
          <a:xfrm>
            <a:off x="594360" y="2852928"/>
            <a:ext cx="502920" cy="438912"/>
          </a:xfrm>
          <a:prstGeom prst="rect">
            <a:avLst/>
          </a:prstGeom>
          <a:noFill/>
          <a:ln/>
        </p:spPr>
        <p:txBody>
          <a:bodyPr wrap="square" rtlCol="0" anchor="ctr"/>
          <a:lstStyle/>
          <a:p>
            <a:pPr marL="0" indent="0" algn="ctr">
              <a:buNone/>
            </a:pPr>
            <a:r>
              <a:rPr lang="en-US" sz="1800" b="1" dirty="0">
                <a:solidFill>
                  <a:srgbClr val="6B6961"/>
                </a:solidFill>
                <a:latin typeface="Georgia" pitchFamily="34" charset="0"/>
                <a:ea typeface="Georgia" pitchFamily="34" charset="-122"/>
                <a:cs typeface="Georgia" pitchFamily="34" charset="-120"/>
              </a:rPr>
              <a:t>4</a:t>
            </a:r>
            <a:endParaRPr lang="en-US" sz="1800" dirty="0"/>
          </a:p>
        </p:txBody>
      </p:sp>
      <p:sp>
        <p:nvSpPr>
          <p:cNvPr id="20" name="Shape 18"/>
          <p:cNvSpPr/>
          <p:nvPr/>
        </p:nvSpPr>
        <p:spPr>
          <a:xfrm>
            <a:off x="1170432" y="2907792"/>
            <a:ext cx="18288" cy="329184"/>
          </a:xfrm>
          <a:prstGeom prst="rect">
            <a:avLst/>
          </a:prstGeom>
          <a:solidFill>
            <a:srgbClr val="D4D1CA"/>
          </a:solidFill>
          <a:ln/>
        </p:spPr>
        <p:txBody>
          <a:bodyPr/>
          <a:lstStyle/>
          <a:p>
            <a:endParaRPr lang="en-US"/>
          </a:p>
        </p:txBody>
      </p:sp>
      <p:sp>
        <p:nvSpPr>
          <p:cNvPr id="21" name="Text 19"/>
          <p:cNvSpPr/>
          <p:nvPr/>
        </p:nvSpPr>
        <p:spPr>
          <a:xfrm>
            <a:off x="1280160" y="2852928"/>
            <a:ext cx="1737360" cy="438912"/>
          </a:xfrm>
          <a:prstGeom prst="rect">
            <a:avLst/>
          </a:prstGeom>
          <a:noFill/>
          <a:ln/>
        </p:spPr>
        <p:txBody>
          <a:bodyPr wrap="square" rtlCol="0" anchor="ctr"/>
          <a:lstStyle/>
          <a:p>
            <a:pPr marL="0" indent="0" algn="l">
              <a:buNone/>
            </a:pPr>
            <a:r>
              <a:rPr lang="en-US" sz="1200" b="1" dirty="0">
                <a:solidFill>
                  <a:srgbClr val="28251D"/>
                </a:solidFill>
                <a:latin typeface="Calibri" pitchFamily="34" charset="0"/>
                <a:ea typeface="Calibri" pitchFamily="34" charset="-122"/>
                <a:cs typeface="Calibri" pitchFamily="34" charset="-120"/>
              </a:rPr>
              <a:t>The Cross &amp; Salvation</a:t>
            </a:r>
            <a:endParaRPr lang="en-US" sz="1200" dirty="0"/>
          </a:p>
        </p:txBody>
      </p:sp>
      <p:sp>
        <p:nvSpPr>
          <p:cNvPr id="22" name="Text 20"/>
          <p:cNvSpPr/>
          <p:nvPr/>
        </p:nvSpPr>
        <p:spPr>
          <a:xfrm>
            <a:off x="3063240" y="2852928"/>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The crucifixion denial, the “scales” of judgment, and the biblical gospel</a:t>
            </a:r>
            <a:endParaRPr lang="en-US" sz="1000" dirty="0"/>
          </a:p>
        </p:txBody>
      </p:sp>
      <p:sp>
        <p:nvSpPr>
          <p:cNvPr id="23" name="Shape 21"/>
          <p:cNvSpPr/>
          <p:nvPr/>
        </p:nvSpPr>
        <p:spPr>
          <a:xfrm>
            <a:off x="457200" y="3374136"/>
            <a:ext cx="8229600" cy="512064"/>
          </a:xfrm>
          <a:prstGeom prst="roundRect">
            <a:avLst>
              <a:gd name="adj" fmla="val 21429"/>
            </a:avLst>
          </a:prstGeom>
          <a:solidFill>
            <a:srgbClr val="FFFFFF"/>
          </a:solidFill>
          <a:ln w="6350">
            <a:solidFill>
              <a:srgbClr val="D4D1CA"/>
            </a:solidFill>
            <a:prstDash val="solid"/>
          </a:ln>
        </p:spPr>
        <p:txBody>
          <a:bodyPr/>
          <a:lstStyle/>
          <a:p>
            <a:endParaRPr lang="en-US"/>
          </a:p>
        </p:txBody>
      </p:sp>
      <p:sp>
        <p:nvSpPr>
          <p:cNvPr id="24" name="Text 22"/>
          <p:cNvSpPr/>
          <p:nvPr/>
        </p:nvSpPr>
        <p:spPr>
          <a:xfrm>
            <a:off x="594360" y="3410712"/>
            <a:ext cx="502920" cy="438912"/>
          </a:xfrm>
          <a:prstGeom prst="rect">
            <a:avLst/>
          </a:prstGeom>
          <a:noFill/>
          <a:ln/>
        </p:spPr>
        <p:txBody>
          <a:bodyPr wrap="square" rtlCol="0" anchor="ctr"/>
          <a:lstStyle/>
          <a:p>
            <a:pPr marL="0" indent="0" algn="ctr">
              <a:buNone/>
            </a:pPr>
            <a:r>
              <a:rPr lang="en-US" sz="1800" b="1" dirty="0">
                <a:solidFill>
                  <a:srgbClr val="6B6961"/>
                </a:solidFill>
                <a:latin typeface="Georgia" pitchFamily="34" charset="0"/>
                <a:ea typeface="Georgia" pitchFamily="34" charset="-122"/>
                <a:cs typeface="Georgia" pitchFamily="34" charset="-120"/>
              </a:rPr>
              <a:t>5</a:t>
            </a:r>
            <a:endParaRPr lang="en-US" sz="1800" dirty="0"/>
          </a:p>
        </p:txBody>
      </p:sp>
      <p:sp>
        <p:nvSpPr>
          <p:cNvPr id="25" name="Shape 23"/>
          <p:cNvSpPr/>
          <p:nvPr/>
        </p:nvSpPr>
        <p:spPr>
          <a:xfrm>
            <a:off x="1170432" y="3465576"/>
            <a:ext cx="18288" cy="329184"/>
          </a:xfrm>
          <a:prstGeom prst="rect">
            <a:avLst/>
          </a:prstGeom>
          <a:solidFill>
            <a:srgbClr val="D4D1CA"/>
          </a:solidFill>
          <a:ln/>
        </p:spPr>
        <p:txBody>
          <a:bodyPr/>
          <a:lstStyle/>
          <a:p>
            <a:endParaRPr lang="en-US"/>
          </a:p>
        </p:txBody>
      </p:sp>
      <p:sp>
        <p:nvSpPr>
          <p:cNvPr id="26" name="Text 24"/>
          <p:cNvSpPr/>
          <p:nvPr/>
        </p:nvSpPr>
        <p:spPr>
          <a:xfrm>
            <a:off x="1280160" y="3410712"/>
            <a:ext cx="1737360" cy="438912"/>
          </a:xfrm>
          <a:prstGeom prst="rect">
            <a:avLst/>
          </a:prstGeom>
          <a:noFill/>
          <a:ln/>
        </p:spPr>
        <p:txBody>
          <a:bodyPr wrap="square" rtlCol="0" anchor="ctr"/>
          <a:lstStyle/>
          <a:p>
            <a:pPr marL="0" indent="0" algn="l">
              <a:buNone/>
            </a:pPr>
            <a:r>
              <a:rPr lang="en-US" sz="1200" b="1" dirty="0">
                <a:solidFill>
                  <a:srgbClr val="28251D"/>
                </a:solidFill>
                <a:latin typeface="Calibri" pitchFamily="34" charset="0"/>
                <a:ea typeface="Calibri" pitchFamily="34" charset="-122"/>
                <a:cs typeface="Calibri" pitchFamily="34" charset="-120"/>
              </a:rPr>
              <a:t>Scripture Wars</a:t>
            </a:r>
            <a:endParaRPr lang="en-US" sz="1200" dirty="0"/>
          </a:p>
        </p:txBody>
      </p:sp>
      <p:sp>
        <p:nvSpPr>
          <p:cNvPr id="27" name="Text 25"/>
          <p:cNvSpPr/>
          <p:nvPr/>
        </p:nvSpPr>
        <p:spPr>
          <a:xfrm>
            <a:off x="3063240" y="3410712"/>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Bible corruption charges, Muhammad in the Bible claims, and manuscript evidence</a:t>
            </a:r>
            <a:endParaRPr lang="en-US" sz="1000" dirty="0"/>
          </a:p>
        </p:txBody>
      </p:sp>
      <p:sp>
        <p:nvSpPr>
          <p:cNvPr id="28" name="Shape 26"/>
          <p:cNvSpPr/>
          <p:nvPr/>
        </p:nvSpPr>
        <p:spPr>
          <a:xfrm>
            <a:off x="457200" y="3931920"/>
            <a:ext cx="8229600" cy="512064"/>
          </a:xfrm>
          <a:prstGeom prst="roundRect">
            <a:avLst>
              <a:gd name="adj" fmla="val 21429"/>
            </a:avLst>
          </a:prstGeom>
          <a:solidFill>
            <a:srgbClr val="FFFFFF"/>
          </a:solidFill>
          <a:ln w="6350">
            <a:solidFill>
              <a:srgbClr val="D4D1CA"/>
            </a:solidFill>
            <a:prstDash val="solid"/>
          </a:ln>
        </p:spPr>
        <p:txBody>
          <a:bodyPr/>
          <a:lstStyle/>
          <a:p>
            <a:endParaRPr lang="en-US"/>
          </a:p>
        </p:txBody>
      </p:sp>
      <p:sp>
        <p:nvSpPr>
          <p:cNvPr id="29" name="Text 27"/>
          <p:cNvSpPr/>
          <p:nvPr/>
        </p:nvSpPr>
        <p:spPr>
          <a:xfrm>
            <a:off x="594360" y="3968496"/>
            <a:ext cx="502920" cy="438912"/>
          </a:xfrm>
          <a:prstGeom prst="rect">
            <a:avLst/>
          </a:prstGeom>
          <a:noFill/>
          <a:ln/>
        </p:spPr>
        <p:txBody>
          <a:bodyPr wrap="square" rtlCol="0" anchor="ctr"/>
          <a:lstStyle/>
          <a:p>
            <a:pPr marL="0" indent="0" algn="ctr">
              <a:buNone/>
            </a:pPr>
            <a:r>
              <a:rPr lang="en-US" sz="1800" b="1" dirty="0">
                <a:solidFill>
                  <a:srgbClr val="6B6961"/>
                </a:solidFill>
                <a:latin typeface="Georgia" pitchFamily="34" charset="0"/>
                <a:ea typeface="Georgia" pitchFamily="34" charset="-122"/>
                <a:cs typeface="Georgia" pitchFamily="34" charset="-120"/>
              </a:rPr>
              <a:t>6</a:t>
            </a:r>
            <a:endParaRPr lang="en-US" sz="1800" dirty="0"/>
          </a:p>
        </p:txBody>
      </p:sp>
      <p:sp>
        <p:nvSpPr>
          <p:cNvPr id="30" name="Shape 28"/>
          <p:cNvSpPr/>
          <p:nvPr/>
        </p:nvSpPr>
        <p:spPr>
          <a:xfrm>
            <a:off x="1170432" y="4023360"/>
            <a:ext cx="18288" cy="329184"/>
          </a:xfrm>
          <a:prstGeom prst="rect">
            <a:avLst/>
          </a:prstGeom>
          <a:solidFill>
            <a:srgbClr val="D4D1CA"/>
          </a:solidFill>
          <a:ln/>
        </p:spPr>
        <p:txBody>
          <a:bodyPr/>
          <a:lstStyle/>
          <a:p>
            <a:endParaRPr lang="en-US"/>
          </a:p>
        </p:txBody>
      </p:sp>
      <p:sp>
        <p:nvSpPr>
          <p:cNvPr id="31" name="Text 29"/>
          <p:cNvSpPr/>
          <p:nvPr/>
        </p:nvSpPr>
        <p:spPr>
          <a:xfrm>
            <a:off x="1280160" y="3968496"/>
            <a:ext cx="1737360" cy="438912"/>
          </a:xfrm>
          <a:prstGeom prst="rect">
            <a:avLst/>
          </a:prstGeom>
          <a:noFill/>
          <a:ln/>
        </p:spPr>
        <p:txBody>
          <a:bodyPr wrap="square" rtlCol="0" anchor="ctr"/>
          <a:lstStyle/>
          <a:p>
            <a:pPr marL="0" indent="0" algn="l">
              <a:buNone/>
            </a:pPr>
            <a:r>
              <a:rPr lang="en-US" sz="1200" b="1" dirty="0">
                <a:solidFill>
                  <a:srgbClr val="28251D"/>
                </a:solidFill>
                <a:latin typeface="Calibri" pitchFamily="34" charset="0"/>
                <a:ea typeface="Calibri" pitchFamily="34" charset="-122"/>
                <a:cs typeface="Calibri" pitchFamily="34" charset="-120"/>
              </a:rPr>
              <a:t>Faithful Witness</a:t>
            </a:r>
            <a:endParaRPr lang="en-US" sz="1200" dirty="0"/>
          </a:p>
        </p:txBody>
      </p:sp>
      <p:sp>
        <p:nvSpPr>
          <p:cNvPr id="32" name="Text 30"/>
          <p:cNvSpPr/>
          <p:nvPr/>
        </p:nvSpPr>
        <p:spPr>
          <a:xfrm>
            <a:off x="3063240" y="3968496"/>
            <a:ext cx="5760720" cy="438912"/>
          </a:xfrm>
          <a:prstGeom prst="rect">
            <a:avLst/>
          </a:prstGeom>
          <a:noFill/>
          <a:ln/>
        </p:spPr>
        <p:txBody>
          <a:bodyPr wrap="square" rtlCol="0" anchor="ctr"/>
          <a:lstStyle/>
          <a:p>
            <a:pPr marL="0" indent="0" algn="l">
              <a:buNone/>
            </a:pPr>
            <a:r>
              <a:rPr lang="en-US" sz="1000" dirty="0">
                <a:solidFill>
                  <a:srgbClr val="6B6961"/>
                </a:solidFill>
                <a:latin typeface="Calibri" pitchFamily="34" charset="0"/>
                <a:ea typeface="Calibri" pitchFamily="34" charset="-122"/>
                <a:cs typeface="Calibri" pitchFamily="34" charset="-120"/>
              </a:rPr>
              <a:t>Qur’anic textual history and how to engage Muslim neighbors with grace and truth</a:t>
            </a:r>
            <a:endParaRPr lang="en-US" sz="1000" dirty="0"/>
          </a:p>
        </p:txBody>
      </p:sp>
      <p:sp>
        <p:nvSpPr>
          <p:cNvPr id="33" name="Text 31"/>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Muhammad of Mecca</a:t>
            </a:r>
            <a:endParaRPr lang="en-US" sz="2800" dirty="0"/>
          </a:p>
        </p:txBody>
      </p:sp>
      <p:sp>
        <p:nvSpPr>
          <p:cNvPr id="3" name="Shape 1"/>
          <p:cNvSpPr/>
          <p:nvPr/>
        </p:nvSpPr>
        <p:spPr>
          <a:xfrm>
            <a:off x="457200" y="1170432"/>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4" name="Text 2"/>
          <p:cNvSpPr/>
          <p:nvPr/>
        </p:nvSpPr>
        <p:spPr>
          <a:xfrm>
            <a:off x="640080" y="1207008"/>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~570 AD</a:t>
            </a:r>
            <a:endParaRPr lang="en-US" sz="1100" dirty="0"/>
          </a:p>
        </p:txBody>
      </p:sp>
      <p:sp>
        <p:nvSpPr>
          <p:cNvPr id="5" name="Shape 3"/>
          <p:cNvSpPr/>
          <p:nvPr/>
        </p:nvSpPr>
        <p:spPr>
          <a:xfrm>
            <a:off x="2121408" y="1261872"/>
            <a:ext cx="18288" cy="274320"/>
          </a:xfrm>
          <a:prstGeom prst="rect">
            <a:avLst/>
          </a:prstGeom>
          <a:solidFill>
            <a:srgbClr val="D4D1CA"/>
          </a:solidFill>
          <a:ln/>
        </p:spPr>
        <p:txBody>
          <a:bodyPr/>
          <a:lstStyle/>
          <a:p>
            <a:endParaRPr lang="en-US"/>
          </a:p>
        </p:txBody>
      </p:sp>
      <p:sp>
        <p:nvSpPr>
          <p:cNvPr id="6" name="Text 4"/>
          <p:cNvSpPr/>
          <p:nvPr/>
        </p:nvSpPr>
        <p:spPr>
          <a:xfrm>
            <a:off x="2240280" y="1207008"/>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Born in Mecca, Quraysh tribe</a:t>
            </a:r>
            <a:endParaRPr lang="en-US" sz="1100" dirty="0"/>
          </a:p>
        </p:txBody>
      </p:sp>
      <p:sp>
        <p:nvSpPr>
          <p:cNvPr id="7" name="Shape 5"/>
          <p:cNvSpPr/>
          <p:nvPr/>
        </p:nvSpPr>
        <p:spPr>
          <a:xfrm>
            <a:off x="457200" y="1664208"/>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8" name="Text 6"/>
          <p:cNvSpPr/>
          <p:nvPr/>
        </p:nvSpPr>
        <p:spPr>
          <a:xfrm>
            <a:off x="640080" y="1700784"/>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~576 AD</a:t>
            </a:r>
            <a:endParaRPr lang="en-US" sz="1100" dirty="0"/>
          </a:p>
        </p:txBody>
      </p:sp>
      <p:sp>
        <p:nvSpPr>
          <p:cNvPr id="9" name="Shape 7"/>
          <p:cNvSpPr/>
          <p:nvPr/>
        </p:nvSpPr>
        <p:spPr>
          <a:xfrm>
            <a:off x="2121408" y="1755648"/>
            <a:ext cx="18288" cy="274320"/>
          </a:xfrm>
          <a:prstGeom prst="rect">
            <a:avLst/>
          </a:prstGeom>
          <a:solidFill>
            <a:srgbClr val="D4D1CA"/>
          </a:solidFill>
          <a:ln/>
        </p:spPr>
        <p:txBody>
          <a:bodyPr/>
          <a:lstStyle/>
          <a:p>
            <a:endParaRPr lang="en-US"/>
          </a:p>
        </p:txBody>
      </p:sp>
      <p:sp>
        <p:nvSpPr>
          <p:cNvPr id="10" name="Text 8"/>
          <p:cNvSpPr/>
          <p:nvPr/>
        </p:nvSpPr>
        <p:spPr>
          <a:xfrm>
            <a:off x="2240280" y="1700784"/>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Orphaned; raised by uncle Abu Talib</a:t>
            </a:r>
            <a:endParaRPr lang="en-US" sz="1100" dirty="0"/>
          </a:p>
        </p:txBody>
      </p:sp>
      <p:sp>
        <p:nvSpPr>
          <p:cNvPr id="11" name="Shape 9"/>
          <p:cNvSpPr/>
          <p:nvPr/>
        </p:nvSpPr>
        <p:spPr>
          <a:xfrm>
            <a:off x="457200" y="2157984"/>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12" name="Text 10"/>
          <p:cNvSpPr/>
          <p:nvPr/>
        </p:nvSpPr>
        <p:spPr>
          <a:xfrm>
            <a:off x="640080" y="2194560"/>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~595 AD</a:t>
            </a:r>
            <a:endParaRPr lang="en-US" sz="1100" dirty="0"/>
          </a:p>
        </p:txBody>
      </p:sp>
      <p:sp>
        <p:nvSpPr>
          <p:cNvPr id="13" name="Shape 11"/>
          <p:cNvSpPr/>
          <p:nvPr/>
        </p:nvSpPr>
        <p:spPr>
          <a:xfrm>
            <a:off x="2121408" y="2249424"/>
            <a:ext cx="18288" cy="274320"/>
          </a:xfrm>
          <a:prstGeom prst="rect">
            <a:avLst/>
          </a:prstGeom>
          <a:solidFill>
            <a:srgbClr val="D4D1CA"/>
          </a:solidFill>
          <a:ln/>
        </p:spPr>
        <p:txBody>
          <a:bodyPr/>
          <a:lstStyle/>
          <a:p>
            <a:endParaRPr lang="en-US"/>
          </a:p>
        </p:txBody>
      </p:sp>
      <p:sp>
        <p:nvSpPr>
          <p:cNvPr id="14" name="Text 12"/>
          <p:cNvSpPr/>
          <p:nvPr/>
        </p:nvSpPr>
        <p:spPr>
          <a:xfrm>
            <a:off x="2240280" y="2194560"/>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Married Khadijah (his first wife, ~40 yrs old)</a:t>
            </a:r>
            <a:endParaRPr lang="en-US" sz="1100" dirty="0"/>
          </a:p>
        </p:txBody>
      </p:sp>
      <p:sp>
        <p:nvSpPr>
          <p:cNvPr id="15" name="Shape 13"/>
          <p:cNvSpPr/>
          <p:nvPr/>
        </p:nvSpPr>
        <p:spPr>
          <a:xfrm>
            <a:off x="457200" y="2651760"/>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16" name="Text 14"/>
          <p:cNvSpPr/>
          <p:nvPr/>
        </p:nvSpPr>
        <p:spPr>
          <a:xfrm>
            <a:off x="640080" y="2688336"/>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~610 AD</a:t>
            </a:r>
            <a:endParaRPr lang="en-US" sz="1100" dirty="0"/>
          </a:p>
        </p:txBody>
      </p:sp>
      <p:sp>
        <p:nvSpPr>
          <p:cNvPr id="17" name="Shape 15"/>
          <p:cNvSpPr/>
          <p:nvPr/>
        </p:nvSpPr>
        <p:spPr>
          <a:xfrm>
            <a:off x="2121408" y="2743200"/>
            <a:ext cx="18288" cy="274320"/>
          </a:xfrm>
          <a:prstGeom prst="rect">
            <a:avLst/>
          </a:prstGeom>
          <a:solidFill>
            <a:srgbClr val="D4D1CA"/>
          </a:solidFill>
          <a:ln/>
        </p:spPr>
        <p:txBody>
          <a:bodyPr/>
          <a:lstStyle/>
          <a:p>
            <a:endParaRPr lang="en-US"/>
          </a:p>
        </p:txBody>
      </p:sp>
      <p:sp>
        <p:nvSpPr>
          <p:cNvPr id="18" name="Text 16"/>
          <p:cNvSpPr/>
          <p:nvPr/>
        </p:nvSpPr>
        <p:spPr>
          <a:xfrm>
            <a:off x="2240280" y="2688336"/>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First revelation in Cave Hira (Jabal al-Nour)</a:t>
            </a:r>
            <a:endParaRPr lang="en-US" sz="1100" dirty="0"/>
          </a:p>
        </p:txBody>
      </p:sp>
      <p:sp>
        <p:nvSpPr>
          <p:cNvPr id="19" name="Shape 17"/>
          <p:cNvSpPr/>
          <p:nvPr/>
        </p:nvSpPr>
        <p:spPr>
          <a:xfrm>
            <a:off x="457200" y="3145536"/>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0" name="Text 18"/>
          <p:cNvSpPr/>
          <p:nvPr/>
        </p:nvSpPr>
        <p:spPr>
          <a:xfrm>
            <a:off x="640080" y="3182112"/>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613 AD</a:t>
            </a:r>
            <a:endParaRPr lang="en-US" sz="1100" dirty="0"/>
          </a:p>
        </p:txBody>
      </p:sp>
      <p:sp>
        <p:nvSpPr>
          <p:cNvPr id="21" name="Shape 19"/>
          <p:cNvSpPr/>
          <p:nvPr/>
        </p:nvSpPr>
        <p:spPr>
          <a:xfrm>
            <a:off x="2121408" y="3236976"/>
            <a:ext cx="18288" cy="274320"/>
          </a:xfrm>
          <a:prstGeom prst="rect">
            <a:avLst/>
          </a:prstGeom>
          <a:solidFill>
            <a:srgbClr val="D4D1CA"/>
          </a:solidFill>
          <a:ln/>
        </p:spPr>
        <p:txBody>
          <a:bodyPr/>
          <a:lstStyle/>
          <a:p>
            <a:endParaRPr lang="en-US"/>
          </a:p>
        </p:txBody>
      </p:sp>
      <p:sp>
        <p:nvSpPr>
          <p:cNvPr id="22" name="Text 20"/>
          <p:cNvSpPr/>
          <p:nvPr/>
        </p:nvSpPr>
        <p:spPr>
          <a:xfrm>
            <a:off x="2240280" y="3182112"/>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Begins public preaching in Mecca</a:t>
            </a:r>
            <a:endParaRPr lang="en-US" sz="1100" dirty="0"/>
          </a:p>
        </p:txBody>
      </p:sp>
      <p:sp>
        <p:nvSpPr>
          <p:cNvPr id="23" name="Shape 21"/>
          <p:cNvSpPr/>
          <p:nvPr/>
        </p:nvSpPr>
        <p:spPr>
          <a:xfrm>
            <a:off x="457200" y="3639312"/>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4" name="Text 22"/>
          <p:cNvSpPr/>
          <p:nvPr/>
        </p:nvSpPr>
        <p:spPr>
          <a:xfrm>
            <a:off x="640080" y="3675888"/>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~616 AD</a:t>
            </a:r>
            <a:endParaRPr lang="en-US" sz="1100" dirty="0"/>
          </a:p>
        </p:txBody>
      </p:sp>
      <p:sp>
        <p:nvSpPr>
          <p:cNvPr id="25" name="Shape 23"/>
          <p:cNvSpPr/>
          <p:nvPr/>
        </p:nvSpPr>
        <p:spPr>
          <a:xfrm>
            <a:off x="2121408" y="3730752"/>
            <a:ext cx="18288" cy="274320"/>
          </a:xfrm>
          <a:prstGeom prst="rect">
            <a:avLst/>
          </a:prstGeom>
          <a:solidFill>
            <a:srgbClr val="D4D1CA"/>
          </a:solidFill>
          <a:ln/>
        </p:spPr>
        <p:txBody>
          <a:bodyPr/>
          <a:lstStyle/>
          <a:p>
            <a:endParaRPr lang="en-US"/>
          </a:p>
        </p:txBody>
      </p:sp>
      <p:sp>
        <p:nvSpPr>
          <p:cNvPr id="26" name="Text 24"/>
          <p:cNvSpPr/>
          <p:nvPr/>
        </p:nvSpPr>
        <p:spPr>
          <a:xfrm>
            <a:off x="2240280" y="3675888"/>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Persecution intensifies; Muslims emigrate to Ethiopia</a:t>
            </a:r>
            <a:endParaRPr lang="en-US" sz="1100" dirty="0"/>
          </a:p>
        </p:txBody>
      </p:sp>
      <p:sp>
        <p:nvSpPr>
          <p:cNvPr id="27" name="Shape 25"/>
          <p:cNvSpPr/>
          <p:nvPr/>
        </p:nvSpPr>
        <p:spPr>
          <a:xfrm>
            <a:off x="457200" y="4133088"/>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8" name="Text 26"/>
          <p:cNvSpPr/>
          <p:nvPr/>
        </p:nvSpPr>
        <p:spPr>
          <a:xfrm>
            <a:off x="640080" y="4169664"/>
            <a:ext cx="14173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619 AD</a:t>
            </a:r>
            <a:endParaRPr lang="en-US" sz="1100" dirty="0"/>
          </a:p>
        </p:txBody>
      </p:sp>
      <p:sp>
        <p:nvSpPr>
          <p:cNvPr id="29" name="Shape 27"/>
          <p:cNvSpPr/>
          <p:nvPr/>
        </p:nvSpPr>
        <p:spPr>
          <a:xfrm>
            <a:off x="2121408" y="4224528"/>
            <a:ext cx="18288" cy="274320"/>
          </a:xfrm>
          <a:prstGeom prst="rect">
            <a:avLst/>
          </a:prstGeom>
          <a:solidFill>
            <a:srgbClr val="D4D1CA"/>
          </a:solidFill>
          <a:ln/>
        </p:spPr>
        <p:txBody>
          <a:bodyPr/>
          <a:lstStyle/>
          <a:p>
            <a:endParaRPr lang="en-US"/>
          </a:p>
        </p:txBody>
      </p:sp>
      <p:sp>
        <p:nvSpPr>
          <p:cNvPr id="30" name="Text 28"/>
          <p:cNvSpPr/>
          <p:nvPr/>
        </p:nvSpPr>
        <p:spPr>
          <a:xfrm>
            <a:off x="2240280" y="4169664"/>
            <a:ext cx="621792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Year of Sorrow: deaths of Khadijah and Abu Talib</a:t>
            </a:r>
            <a:endParaRPr lang="en-US" sz="1100" dirty="0"/>
          </a:p>
        </p:txBody>
      </p:sp>
      <p:sp>
        <p:nvSpPr>
          <p:cNvPr id="31" name="Shape 29"/>
          <p:cNvSpPr/>
          <p:nvPr/>
        </p:nvSpPr>
        <p:spPr>
          <a:xfrm>
            <a:off x="457200" y="4572000"/>
            <a:ext cx="8229600" cy="384048"/>
          </a:xfrm>
          <a:prstGeom prst="roundRect">
            <a:avLst>
              <a:gd name="adj" fmla="val 28571"/>
            </a:avLst>
          </a:prstGeom>
          <a:solidFill>
            <a:srgbClr val="E8F4F3"/>
          </a:solidFill>
          <a:ln w="6350">
            <a:solidFill>
              <a:srgbClr val="D4D1CA"/>
            </a:solidFill>
            <a:prstDash val="solid"/>
          </a:ln>
        </p:spPr>
        <p:txBody>
          <a:bodyPr/>
          <a:lstStyle/>
          <a:p>
            <a:endParaRPr lang="en-US"/>
          </a:p>
        </p:txBody>
      </p:sp>
      <p:sp>
        <p:nvSpPr>
          <p:cNvPr id="32" name="Text 30"/>
          <p:cNvSpPr/>
          <p:nvPr/>
        </p:nvSpPr>
        <p:spPr>
          <a:xfrm>
            <a:off x="685800" y="4608576"/>
            <a:ext cx="7772400" cy="310896"/>
          </a:xfrm>
          <a:prstGeom prst="rect">
            <a:avLst/>
          </a:prstGeom>
          <a:noFill/>
          <a:ln/>
        </p:spPr>
        <p:txBody>
          <a:bodyPr wrap="square" rtlCol="0" anchor="ctr"/>
          <a:lstStyle/>
          <a:p>
            <a:pPr marL="0" indent="0" algn="l">
              <a:buNone/>
            </a:pPr>
            <a:r>
              <a:rPr lang="en-US" sz="1000" b="1" dirty="0">
                <a:solidFill>
                  <a:srgbClr val="0C4E54"/>
                </a:solidFill>
                <a:latin typeface="Calibri" pitchFamily="34" charset="0"/>
                <a:ea typeface="Calibri" pitchFamily="34" charset="-122"/>
                <a:cs typeface="Calibri" pitchFamily="34" charset="-120"/>
              </a:rPr>
              <a:t>Laylat al-Qadr (Night of Power): </a:t>
            </a:r>
            <a:r>
              <a:rPr lang="en-US" sz="1000" dirty="0">
                <a:solidFill>
                  <a:srgbClr val="28251D"/>
                </a:solidFill>
                <a:latin typeface="Calibri" pitchFamily="34" charset="0"/>
                <a:ea typeface="Calibri" pitchFamily="34" charset="-122"/>
                <a:cs typeface="Calibri" pitchFamily="34" charset="-120"/>
              </a:rPr>
              <a:t>First revelation via angel Jibreel: “Read!” (Surah 96:1–5). The beginning of 23 years of revelation.</a:t>
            </a:r>
            <a:endParaRPr lang="en-US" sz="1000" dirty="0"/>
          </a:p>
        </p:txBody>
      </p:sp>
      <p:sp>
        <p:nvSpPr>
          <p:cNvPr id="33" name="Text 31"/>
          <p:cNvSpPr/>
          <p:nvPr/>
        </p:nvSpPr>
        <p:spPr>
          <a:xfrm>
            <a:off x="457200" y="5001768"/>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James R. White, What Every Christian Needs to Know About the Qur'an, ch. 1</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Nabeel Qureshi, No God but One, ch. 2</a:t>
            </a:r>
            <a:endParaRPr lang="en-US" sz="800" dirty="0"/>
          </a:p>
        </p:txBody>
      </p:sp>
      <p:sp>
        <p:nvSpPr>
          <p:cNvPr id="34" name="Text 32"/>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Muhammad in Medina</a:t>
            </a:r>
            <a:endParaRPr lang="en-US" sz="2800" dirty="0"/>
          </a:p>
        </p:txBody>
      </p:sp>
      <p:sp>
        <p:nvSpPr>
          <p:cNvPr id="3" name="Shape 1"/>
          <p:cNvSpPr/>
          <p:nvPr/>
        </p:nvSpPr>
        <p:spPr>
          <a:xfrm>
            <a:off x="457200" y="1170432"/>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4" name="Text 2"/>
          <p:cNvSpPr/>
          <p:nvPr/>
        </p:nvSpPr>
        <p:spPr>
          <a:xfrm>
            <a:off x="640080" y="1207008"/>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622 AD</a:t>
            </a:r>
            <a:endParaRPr lang="en-US" sz="1100" dirty="0"/>
          </a:p>
        </p:txBody>
      </p:sp>
      <p:sp>
        <p:nvSpPr>
          <p:cNvPr id="5" name="Shape 3"/>
          <p:cNvSpPr/>
          <p:nvPr/>
        </p:nvSpPr>
        <p:spPr>
          <a:xfrm>
            <a:off x="1901952" y="1261872"/>
            <a:ext cx="18288" cy="274320"/>
          </a:xfrm>
          <a:prstGeom prst="rect">
            <a:avLst/>
          </a:prstGeom>
          <a:solidFill>
            <a:srgbClr val="D4D1CA"/>
          </a:solidFill>
          <a:ln/>
        </p:spPr>
        <p:txBody>
          <a:bodyPr/>
          <a:lstStyle/>
          <a:p>
            <a:endParaRPr lang="en-US"/>
          </a:p>
        </p:txBody>
      </p:sp>
      <p:sp>
        <p:nvSpPr>
          <p:cNvPr id="6" name="Text 4"/>
          <p:cNvSpPr/>
          <p:nvPr/>
        </p:nvSpPr>
        <p:spPr>
          <a:xfrm>
            <a:off x="2011680" y="1207008"/>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Hijra — emigration to Medina; Year 1 of Islamic calendar (AH 1)</a:t>
            </a:r>
            <a:endParaRPr lang="en-US" sz="1100" dirty="0"/>
          </a:p>
        </p:txBody>
      </p:sp>
      <p:sp>
        <p:nvSpPr>
          <p:cNvPr id="7" name="Shape 5"/>
          <p:cNvSpPr/>
          <p:nvPr/>
        </p:nvSpPr>
        <p:spPr>
          <a:xfrm>
            <a:off x="457200" y="1664208"/>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8" name="Text 6"/>
          <p:cNvSpPr/>
          <p:nvPr/>
        </p:nvSpPr>
        <p:spPr>
          <a:xfrm>
            <a:off x="640080" y="1700784"/>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624 AD</a:t>
            </a:r>
            <a:endParaRPr lang="en-US" sz="1100" dirty="0"/>
          </a:p>
        </p:txBody>
      </p:sp>
      <p:sp>
        <p:nvSpPr>
          <p:cNvPr id="9" name="Shape 7"/>
          <p:cNvSpPr/>
          <p:nvPr/>
        </p:nvSpPr>
        <p:spPr>
          <a:xfrm>
            <a:off x="1901952" y="1755648"/>
            <a:ext cx="18288" cy="274320"/>
          </a:xfrm>
          <a:prstGeom prst="rect">
            <a:avLst/>
          </a:prstGeom>
          <a:solidFill>
            <a:srgbClr val="D4D1CA"/>
          </a:solidFill>
          <a:ln/>
        </p:spPr>
        <p:txBody>
          <a:bodyPr/>
          <a:lstStyle/>
          <a:p>
            <a:endParaRPr lang="en-US"/>
          </a:p>
        </p:txBody>
      </p:sp>
      <p:sp>
        <p:nvSpPr>
          <p:cNvPr id="10" name="Text 8"/>
          <p:cNvSpPr/>
          <p:nvPr/>
        </p:nvSpPr>
        <p:spPr>
          <a:xfrm>
            <a:off x="2011680" y="1700784"/>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Battle of Badr: ~313 Muslims defeat ~1,000 Meccans</a:t>
            </a:r>
            <a:endParaRPr lang="en-US" sz="1100" dirty="0"/>
          </a:p>
        </p:txBody>
      </p:sp>
      <p:sp>
        <p:nvSpPr>
          <p:cNvPr id="11" name="Shape 9"/>
          <p:cNvSpPr/>
          <p:nvPr/>
        </p:nvSpPr>
        <p:spPr>
          <a:xfrm>
            <a:off x="457200" y="2157984"/>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12" name="Text 10"/>
          <p:cNvSpPr/>
          <p:nvPr/>
        </p:nvSpPr>
        <p:spPr>
          <a:xfrm>
            <a:off x="640080" y="2194560"/>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625 AD</a:t>
            </a:r>
            <a:endParaRPr lang="en-US" sz="1100" dirty="0"/>
          </a:p>
        </p:txBody>
      </p:sp>
      <p:sp>
        <p:nvSpPr>
          <p:cNvPr id="13" name="Shape 11"/>
          <p:cNvSpPr/>
          <p:nvPr/>
        </p:nvSpPr>
        <p:spPr>
          <a:xfrm>
            <a:off x="1901952" y="2249424"/>
            <a:ext cx="18288" cy="274320"/>
          </a:xfrm>
          <a:prstGeom prst="rect">
            <a:avLst/>
          </a:prstGeom>
          <a:solidFill>
            <a:srgbClr val="D4D1CA"/>
          </a:solidFill>
          <a:ln/>
        </p:spPr>
        <p:txBody>
          <a:bodyPr/>
          <a:lstStyle/>
          <a:p>
            <a:endParaRPr lang="en-US"/>
          </a:p>
        </p:txBody>
      </p:sp>
      <p:sp>
        <p:nvSpPr>
          <p:cNvPr id="14" name="Text 12"/>
          <p:cNvSpPr/>
          <p:nvPr/>
        </p:nvSpPr>
        <p:spPr>
          <a:xfrm>
            <a:off x="2011680" y="2194560"/>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Battle of Uhud: Muslim forces suffer setback</a:t>
            </a:r>
            <a:endParaRPr lang="en-US" sz="1100" dirty="0"/>
          </a:p>
        </p:txBody>
      </p:sp>
      <p:sp>
        <p:nvSpPr>
          <p:cNvPr id="15" name="Shape 13"/>
          <p:cNvSpPr/>
          <p:nvPr/>
        </p:nvSpPr>
        <p:spPr>
          <a:xfrm>
            <a:off x="457200" y="2651760"/>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16" name="Text 14"/>
          <p:cNvSpPr/>
          <p:nvPr/>
        </p:nvSpPr>
        <p:spPr>
          <a:xfrm>
            <a:off x="640080" y="2688336"/>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627 AD</a:t>
            </a:r>
            <a:endParaRPr lang="en-US" sz="1100" dirty="0"/>
          </a:p>
        </p:txBody>
      </p:sp>
      <p:sp>
        <p:nvSpPr>
          <p:cNvPr id="17" name="Shape 15"/>
          <p:cNvSpPr/>
          <p:nvPr/>
        </p:nvSpPr>
        <p:spPr>
          <a:xfrm>
            <a:off x="1901952" y="2743200"/>
            <a:ext cx="18288" cy="274320"/>
          </a:xfrm>
          <a:prstGeom prst="rect">
            <a:avLst/>
          </a:prstGeom>
          <a:solidFill>
            <a:srgbClr val="D4D1CA"/>
          </a:solidFill>
          <a:ln/>
        </p:spPr>
        <p:txBody>
          <a:bodyPr/>
          <a:lstStyle/>
          <a:p>
            <a:endParaRPr lang="en-US"/>
          </a:p>
        </p:txBody>
      </p:sp>
      <p:sp>
        <p:nvSpPr>
          <p:cNvPr id="18" name="Text 16"/>
          <p:cNvSpPr/>
          <p:nvPr/>
        </p:nvSpPr>
        <p:spPr>
          <a:xfrm>
            <a:off x="2011680" y="2688336"/>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Battle of the Trench (Khandaq): siege repelled</a:t>
            </a:r>
            <a:endParaRPr lang="en-US" sz="1100" dirty="0"/>
          </a:p>
        </p:txBody>
      </p:sp>
      <p:sp>
        <p:nvSpPr>
          <p:cNvPr id="19" name="Shape 17"/>
          <p:cNvSpPr/>
          <p:nvPr/>
        </p:nvSpPr>
        <p:spPr>
          <a:xfrm>
            <a:off x="457200" y="3145536"/>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0" name="Text 18"/>
          <p:cNvSpPr/>
          <p:nvPr/>
        </p:nvSpPr>
        <p:spPr>
          <a:xfrm>
            <a:off x="640080" y="3182112"/>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628 AD</a:t>
            </a:r>
            <a:endParaRPr lang="en-US" sz="1100" dirty="0"/>
          </a:p>
        </p:txBody>
      </p:sp>
      <p:sp>
        <p:nvSpPr>
          <p:cNvPr id="21" name="Shape 19"/>
          <p:cNvSpPr/>
          <p:nvPr/>
        </p:nvSpPr>
        <p:spPr>
          <a:xfrm>
            <a:off x="1901952" y="3236976"/>
            <a:ext cx="18288" cy="274320"/>
          </a:xfrm>
          <a:prstGeom prst="rect">
            <a:avLst/>
          </a:prstGeom>
          <a:solidFill>
            <a:srgbClr val="D4D1CA"/>
          </a:solidFill>
          <a:ln/>
        </p:spPr>
        <p:txBody>
          <a:bodyPr/>
          <a:lstStyle/>
          <a:p>
            <a:endParaRPr lang="en-US"/>
          </a:p>
        </p:txBody>
      </p:sp>
      <p:sp>
        <p:nvSpPr>
          <p:cNvPr id="22" name="Text 20"/>
          <p:cNvSpPr/>
          <p:nvPr/>
        </p:nvSpPr>
        <p:spPr>
          <a:xfrm>
            <a:off x="2011680" y="3182112"/>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Treaty of Hudaybiyyah (10-yr truce, broken in 2 yrs)</a:t>
            </a:r>
            <a:endParaRPr lang="en-US" sz="1100" dirty="0"/>
          </a:p>
        </p:txBody>
      </p:sp>
      <p:sp>
        <p:nvSpPr>
          <p:cNvPr id="23" name="Shape 21"/>
          <p:cNvSpPr/>
          <p:nvPr/>
        </p:nvSpPr>
        <p:spPr>
          <a:xfrm>
            <a:off x="457200" y="3639312"/>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4" name="Text 22"/>
          <p:cNvSpPr/>
          <p:nvPr/>
        </p:nvSpPr>
        <p:spPr>
          <a:xfrm>
            <a:off x="640080" y="3675888"/>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630 AD</a:t>
            </a:r>
            <a:endParaRPr lang="en-US" sz="1100" dirty="0"/>
          </a:p>
        </p:txBody>
      </p:sp>
      <p:sp>
        <p:nvSpPr>
          <p:cNvPr id="25" name="Shape 23"/>
          <p:cNvSpPr/>
          <p:nvPr/>
        </p:nvSpPr>
        <p:spPr>
          <a:xfrm>
            <a:off x="1901952" y="3730752"/>
            <a:ext cx="18288" cy="274320"/>
          </a:xfrm>
          <a:prstGeom prst="rect">
            <a:avLst/>
          </a:prstGeom>
          <a:solidFill>
            <a:srgbClr val="D4D1CA"/>
          </a:solidFill>
          <a:ln/>
        </p:spPr>
        <p:txBody>
          <a:bodyPr/>
          <a:lstStyle/>
          <a:p>
            <a:endParaRPr lang="en-US"/>
          </a:p>
        </p:txBody>
      </p:sp>
      <p:sp>
        <p:nvSpPr>
          <p:cNvPr id="26" name="Text 24"/>
          <p:cNvSpPr/>
          <p:nvPr/>
        </p:nvSpPr>
        <p:spPr>
          <a:xfrm>
            <a:off x="2011680" y="3675888"/>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Conquest of Mecca; Kaʻba cleansed of idols</a:t>
            </a:r>
            <a:endParaRPr lang="en-US" sz="1100" dirty="0"/>
          </a:p>
        </p:txBody>
      </p:sp>
      <p:sp>
        <p:nvSpPr>
          <p:cNvPr id="27" name="Shape 25"/>
          <p:cNvSpPr/>
          <p:nvPr/>
        </p:nvSpPr>
        <p:spPr>
          <a:xfrm>
            <a:off x="457200" y="4133088"/>
            <a:ext cx="8229600" cy="457200"/>
          </a:xfrm>
          <a:prstGeom prst="roundRect">
            <a:avLst>
              <a:gd name="adj" fmla="val 24000"/>
            </a:avLst>
          </a:prstGeom>
          <a:solidFill>
            <a:srgbClr val="FFFFFF"/>
          </a:solidFill>
          <a:ln w="6350">
            <a:solidFill>
              <a:srgbClr val="D4D1CA"/>
            </a:solidFill>
            <a:prstDash val="solid"/>
          </a:ln>
        </p:spPr>
        <p:txBody>
          <a:bodyPr/>
          <a:lstStyle/>
          <a:p>
            <a:endParaRPr lang="en-US"/>
          </a:p>
        </p:txBody>
      </p:sp>
      <p:sp>
        <p:nvSpPr>
          <p:cNvPr id="28" name="Text 26"/>
          <p:cNvSpPr/>
          <p:nvPr/>
        </p:nvSpPr>
        <p:spPr>
          <a:xfrm>
            <a:off x="640080" y="4169664"/>
            <a:ext cx="1188720" cy="384048"/>
          </a:xfrm>
          <a:prstGeom prst="rect">
            <a:avLst/>
          </a:prstGeom>
          <a:noFill/>
          <a:ln/>
        </p:spPr>
        <p:txBody>
          <a:bodyPr wrap="square" rtlCol="0" anchor="ctr"/>
          <a:lstStyle/>
          <a:p>
            <a:pPr marL="0" indent="0" algn="l">
              <a:buNone/>
            </a:pPr>
            <a:r>
              <a:rPr lang="en-US" sz="1100" b="1" dirty="0">
                <a:solidFill>
                  <a:srgbClr val="0C4E54"/>
                </a:solidFill>
                <a:latin typeface="Calibri" pitchFamily="34" charset="0"/>
                <a:ea typeface="Calibri" pitchFamily="34" charset="-122"/>
                <a:cs typeface="Calibri" pitchFamily="34" charset="-120"/>
              </a:rPr>
              <a:t>632 AD</a:t>
            </a:r>
            <a:endParaRPr lang="en-US" sz="1100" dirty="0"/>
          </a:p>
        </p:txBody>
      </p:sp>
      <p:sp>
        <p:nvSpPr>
          <p:cNvPr id="29" name="Shape 27"/>
          <p:cNvSpPr/>
          <p:nvPr/>
        </p:nvSpPr>
        <p:spPr>
          <a:xfrm>
            <a:off x="1901952" y="4224528"/>
            <a:ext cx="18288" cy="274320"/>
          </a:xfrm>
          <a:prstGeom prst="rect">
            <a:avLst/>
          </a:prstGeom>
          <a:solidFill>
            <a:srgbClr val="D4D1CA"/>
          </a:solidFill>
          <a:ln/>
        </p:spPr>
        <p:txBody>
          <a:bodyPr/>
          <a:lstStyle/>
          <a:p>
            <a:endParaRPr lang="en-US"/>
          </a:p>
        </p:txBody>
      </p:sp>
      <p:sp>
        <p:nvSpPr>
          <p:cNvPr id="30" name="Text 28"/>
          <p:cNvSpPr/>
          <p:nvPr/>
        </p:nvSpPr>
        <p:spPr>
          <a:xfrm>
            <a:off x="2011680" y="4169664"/>
            <a:ext cx="6400800" cy="384048"/>
          </a:xfrm>
          <a:prstGeom prst="rect">
            <a:avLst/>
          </a:prstGeom>
          <a:noFill/>
          <a:ln/>
        </p:spPr>
        <p:txBody>
          <a:bodyPr wrap="square" rtlCol="0" anchor="ctr"/>
          <a:lstStyle/>
          <a:p>
            <a:pPr marL="0" indent="0" algn="l">
              <a:buNone/>
            </a:pPr>
            <a:r>
              <a:rPr lang="en-US" sz="1100" dirty="0">
                <a:solidFill>
                  <a:srgbClr val="28251D"/>
                </a:solidFill>
                <a:latin typeface="Calibri" pitchFamily="34" charset="0"/>
                <a:ea typeface="Calibri" pitchFamily="34" charset="-122"/>
                <a:cs typeface="Calibri" pitchFamily="34" charset="-120"/>
              </a:rPr>
              <a:t>Muhammad’s death; Abu Bakr becomes first Caliph</a:t>
            </a:r>
            <a:endParaRPr lang="en-US" sz="1100" dirty="0"/>
          </a:p>
        </p:txBody>
      </p:sp>
      <p:sp>
        <p:nvSpPr>
          <p:cNvPr id="31" name="Shape 29"/>
          <p:cNvSpPr/>
          <p:nvPr/>
        </p:nvSpPr>
        <p:spPr>
          <a:xfrm>
            <a:off x="457200" y="4572000"/>
            <a:ext cx="8229600" cy="384048"/>
          </a:xfrm>
          <a:prstGeom prst="roundRect">
            <a:avLst>
              <a:gd name="adj" fmla="val 28571"/>
            </a:avLst>
          </a:prstGeom>
          <a:solidFill>
            <a:srgbClr val="E8F4F3"/>
          </a:solidFill>
          <a:ln w="6350">
            <a:solidFill>
              <a:srgbClr val="D4D1CA"/>
            </a:solidFill>
            <a:prstDash val="solid"/>
          </a:ln>
        </p:spPr>
        <p:txBody>
          <a:bodyPr/>
          <a:lstStyle/>
          <a:p>
            <a:endParaRPr lang="en-US"/>
          </a:p>
        </p:txBody>
      </p:sp>
      <p:sp>
        <p:nvSpPr>
          <p:cNvPr id="32" name="Text 30"/>
          <p:cNvSpPr/>
          <p:nvPr/>
        </p:nvSpPr>
        <p:spPr>
          <a:xfrm>
            <a:off x="685800" y="4608576"/>
            <a:ext cx="7772400" cy="310896"/>
          </a:xfrm>
          <a:prstGeom prst="rect">
            <a:avLst/>
          </a:prstGeom>
          <a:noFill/>
          <a:ln/>
        </p:spPr>
        <p:txBody>
          <a:bodyPr wrap="square" rtlCol="0" anchor="ctr"/>
          <a:lstStyle/>
          <a:p>
            <a:pPr marL="0" indent="0" algn="l">
              <a:buNone/>
            </a:pPr>
            <a:r>
              <a:rPr lang="en-US" sz="1000" b="1" dirty="0">
                <a:solidFill>
                  <a:srgbClr val="0C4E54"/>
                </a:solidFill>
                <a:latin typeface="Calibri" pitchFamily="34" charset="0"/>
                <a:ea typeface="Calibri" pitchFamily="34" charset="-122"/>
                <a:cs typeface="Calibri" pitchFamily="34" charset="-120"/>
              </a:rPr>
              <a:t>Rapid expansion 632–732 AD: </a:t>
            </a:r>
            <a:r>
              <a:rPr lang="en-US" sz="1000" dirty="0">
                <a:solidFill>
                  <a:srgbClr val="28251D"/>
                </a:solidFill>
                <a:latin typeface="Calibri" pitchFamily="34" charset="0"/>
                <a:ea typeface="Calibri" pitchFamily="34" charset="-122"/>
                <a:cs typeface="Calibri" pitchFamily="34" charset="-120"/>
              </a:rPr>
              <a:t>Arabia → Persia → Egypt → North Africa → Spain → halted at Battle of Tours (732 AD, Charles Martel).</a:t>
            </a:r>
            <a:endParaRPr lang="en-US" sz="1000" dirty="0"/>
          </a:p>
        </p:txBody>
      </p:sp>
      <p:sp>
        <p:nvSpPr>
          <p:cNvPr id="33" name="Text 31"/>
          <p:cNvSpPr/>
          <p:nvPr/>
        </p:nvSpPr>
        <p:spPr>
          <a:xfrm>
            <a:off x="457200" y="5001768"/>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James R. White, What Every Christian Needs to Know About the Qur'an, ch. 1</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Britannica — Muhammad</a:t>
            </a:r>
            <a:endParaRPr lang="en-US" sz="800" dirty="0"/>
          </a:p>
        </p:txBody>
      </p:sp>
      <p:sp>
        <p:nvSpPr>
          <p:cNvPr id="34" name="Text 32"/>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1EB"/>
        </a:solidFill>
        <a:effectLst/>
      </p:bgPr>
    </p:bg>
    <p:spTree>
      <p:nvGrpSpPr>
        <p:cNvPr id="1" name="">
          <a:extLst>
            <a:ext uri="{FF2B5EF4-FFF2-40B4-BE49-F238E27FC236}">
              <a16:creationId xmlns:a16="http://schemas.microsoft.com/office/drawing/2014/main" id="{20B607A3-1818-CAD5-C4C6-6CF062DC4EC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E06C17E-91D6-F3D1-F9B5-32951D637338}"/>
              </a:ext>
            </a:extLst>
          </p:cNvPr>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Was Muhammad a Prophet of God? </a:t>
            </a:r>
            <a:endParaRPr lang="en-US" sz="2800" dirty="0"/>
          </a:p>
        </p:txBody>
      </p:sp>
      <p:sp>
        <p:nvSpPr>
          <p:cNvPr id="3" name="Shape 1">
            <a:extLst>
              <a:ext uri="{FF2B5EF4-FFF2-40B4-BE49-F238E27FC236}">
                <a16:creationId xmlns:a16="http://schemas.microsoft.com/office/drawing/2014/main" id="{A6C0E228-786A-ADB6-F811-CDC9407C4E04}"/>
              </a:ext>
            </a:extLst>
          </p:cNvPr>
          <p:cNvSpPr/>
          <p:nvPr/>
        </p:nvSpPr>
        <p:spPr>
          <a:xfrm>
            <a:off x="457200" y="1207008"/>
            <a:ext cx="3931920" cy="1536192"/>
          </a:xfrm>
          <a:prstGeom prst="roundRect">
            <a:avLst>
              <a:gd name="adj" fmla="val 7143"/>
            </a:avLst>
          </a:prstGeom>
          <a:solidFill>
            <a:srgbClr val="E8F4F3"/>
          </a:solidFill>
          <a:ln w="6350">
            <a:solidFill>
              <a:srgbClr val="D4D1CA"/>
            </a:solidFill>
            <a:prstDash val="solid"/>
          </a:ln>
        </p:spPr>
        <p:txBody>
          <a:bodyPr/>
          <a:lstStyle/>
          <a:p>
            <a:endParaRPr lang="en-US"/>
          </a:p>
        </p:txBody>
      </p:sp>
      <p:sp>
        <p:nvSpPr>
          <p:cNvPr id="4" name="Text 2">
            <a:extLst>
              <a:ext uri="{FF2B5EF4-FFF2-40B4-BE49-F238E27FC236}">
                <a16:creationId xmlns:a16="http://schemas.microsoft.com/office/drawing/2014/main" id="{B66B0A78-F1F8-A431-77A3-83C5725EE071}"/>
              </a:ext>
            </a:extLst>
          </p:cNvPr>
          <p:cNvSpPr/>
          <p:nvPr/>
        </p:nvSpPr>
        <p:spPr>
          <a:xfrm>
            <a:off x="640080" y="128016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Because he is identified as a Prophet in the </a:t>
            </a:r>
            <a:r>
              <a:rPr lang="en-US" sz="1150" b="1" dirty="0" err="1">
                <a:solidFill>
                  <a:srgbClr val="0C4E54"/>
                </a:solidFill>
                <a:latin typeface="Calibri" pitchFamily="34" charset="0"/>
                <a:ea typeface="Calibri" pitchFamily="34" charset="-122"/>
                <a:cs typeface="Calibri" pitchFamily="34" charset="-120"/>
              </a:rPr>
              <a:t>Qu’ran</a:t>
            </a:r>
            <a:r>
              <a:rPr lang="en-US" sz="1150" b="1" dirty="0">
                <a:solidFill>
                  <a:srgbClr val="0C4E54"/>
                </a:solidFill>
                <a:latin typeface="Calibri" pitchFamily="34" charset="0"/>
                <a:ea typeface="Calibri" pitchFamily="34" charset="-122"/>
                <a:cs typeface="Calibri" pitchFamily="34" charset="-120"/>
              </a:rPr>
              <a:t>?</a:t>
            </a:r>
            <a:endParaRPr lang="en-US" sz="1150" dirty="0"/>
          </a:p>
        </p:txBody>
      </p:sp>
      <p:sp>
        <p:nvSpPr>
          <p:cNvPr id="5" name="Text 3">
            <a:extLst>
              <a:ext uri="{FF2B5EF4-FFF2-40B4-BE49-F238E27FC236}">
                <a16:creationId xmlns:a16="http://schemas.microsoft.com/office/drawing/2014/main" id="{93EB854B-CDDD-8693-FC35-7DD6C8336A88}"/>
              </a:ext>
            </a:extLst>
          </p:cNvPr>
          <p:cNvSpPr/>
          <p:nvPr/>
        </p:nvSpPr>
        <p:spPr>
          <a:xfrm>
            <a:off x="640080" y="1554480"/>
            <a:ext cx="3566160" cy="182880"/>
          </a:xfrm>
          <a:prstGeom prst="rect">
            <a:avLst/>
          </a:prstGeom>
          <a:noFill/>
          <a:ln/>
        </p:spPr>
        <p:txBody>
          <a:bodyPr wrap="square" rtlCol="0" anchor="t"/>
          <a:lstStyle/>
          <a:p>
            <a:pPr marL="0" indent="0" algn="l">
              <a:buNone/>
            </a:pPr>
            <a:endParaRPr lang="en-US" sz="900" dirty="0"/>
          </a:p>
        </p:txBody>
      </p:sp>
      <p:sp>
        <p:nvSpPr>
          <p:cNvPr id="6" name="Text 4">
            <a:extLst>
              <a:ext uri="{FF2B5EF4-FFF2-40B4-BE49-F238E27FC236}">
                <a16:creationId xmlns:a16="http://schemas.microsoft.com/office/drawing/2014/main" id="{18271E04-05FF-7099-3EC8-76EEB4BE83D9}"/>
              </a:ext>
            </a:extLst>
          </p:cNvPr>
          <p:cNvSpPr/>
          <p:nvPr/>
        </p:nvSpPr>
        <p:spPr>
          <a:xfrm>
            <a:off x="640080" y="1755648"/>
            <a:ext cx="3566160" cy="987552"/>
          </a:xfrm>
          <a:prstGeom prst="rect">
            <a:avLst/>
          </a:prstGeom>
          <a:noFill/>
          <a:ln/>
        </p:spPr>
        <p:txBody>
          <a:bodyPr wrap="square" rtlCol="0" anchor="t"/>
          <a:lstStyle/>
          <a:p>
            <a:pPr marL="0" indent="0" algn="l">
              <a:buNone/>
            </a:pPr>
            <a:r>
              <a:rPr lang="en-US" sz="1000" b="1" dirty="0">
                <a:solidFill>
                  <a:srgbClr val="28251D"/>
                </a:solidFill>
                <a:latin typeface="Calibri" pitchFamily="34" charset="0"/>
                <a:ea typeface="Calibri" pitchFamily="34" charset="-122"/>
                <a:cs typeface="Calibri" pitchFamily="34" charset="-120"/>
              </a:rPr>
              <a:t>Pro</a:t>
            </a:r>
            <a:r>
              <a:rPr lang="en-US" sz="1000" dirty="0">
                <a:solidFill>
                  <a:srgbClr val="28251D"/>
                </a:solidFill>
                <a:latin typeface="Calibri" pitchFamily="34" charset="0"/>
                <a:ea typeface="Calibri" pitchFamily="34" charset="-122"/>
                <a:cs typeface="Calibri" pitchFamily="34" charset="-120"/>
              </a:rPr>
              <a:t>: Muhammad is named explicitly four times in the Qur’an: most directly in relation to Allah in Surahs 33:40 and 48:29; 33:40 also expressly calls him “the Seal of the Prophets.”</a:t>
            </a:r>
          </a:p>
          <a:p>
            <a:pPr marL="0" indent="0" algn="l">
              <a:buNone/>
            </a:pPr>
            <a:endParaRPr lang="en-US" sz="1000" dirty="0">
              <a:solidFill>
                <a:srgbClr val="28251D"/>
              </a:solidFill>
              <a:latin typeface="Calibri" pitchFamily="34" charset="0"/>
              <a:ea typeface="Calibri" pitchFamily="34" charset="-122"/>
              <a:cs typeface="Calibri" pitchFamily="34" charset="-120"/>
            </a:endParaRPr>
          </a:p>
          <a:p>
            <a:pPr marL="0" indent="0" algn="l">
              <a:buNone/>
            </a:pPr>
            <a:r>
              <a:rPr lang="en-US" sz="1000" b="1" dirty="0">
                <a:solidFill>
                  <a:srgbClr val="28251D"/>
                </a:solidFill>
                <a:latin typeface="Calibri" pitchFamily="34" charset="0"/>
                <a:ea typeface="Calibri" pitchFamily="34" charset="-122"/>
                <a:cs typeface="Calibri" pitchFamily="34" charset="-120"/>
              </a:rPr>
              <a:t>Con</a:t>
            </a:r>
            <a:r>
              <a:rPr lang="en-US" sz="1000" dirty="0">
                <a:solidFill>
                  <a:srgbClr val="28251D"/>
                </a:solidFill>
                <a:latin typeface="Calibri" pitchFamily="34" charset="0"/>
                <a:ea typeface="Calibri" pitchFamily="34" charset="-122"/>
                <a:cs typeface="Calibri" pitchFamily="34" charset="-120"/>
              </a:rPr>
              <a:t>: Unclear whether references are a name or a title.  Surah 61.6 seems to  say his name was Ahmed, not Mohanned. </a:t>
            </a:r>
            <a:endParaRPr lang="en-US" sz="1000" dirty="0"/>
          </a:p>
        </p:txBody>
      </p:sp>
      <p:sp>
        <p:nvSpPr>
          <p:cNvPr id="7" name="Shape 5">
            <a:extLst>
              <a:ext uri="{FF2B5EF4-FFF2-40B4-BE49-F238E27FC236}">
                <a16:creationId xmlns:a16="http://schemas.microsoft.com/office/drawing/2014/main" id="{8B8E3170-8A03-D13C-6DA7-DF95E2A30FA5}"/>
              </a:ext>
            </a:extLst>
          </p:cNvPr>
          <p:cNvSpPr/>
          <p:nvPr/>
        </p:nvSpPr>
        <p:spPr>
          <a:xfrm>
            <a:off x="4572000" y="1188720"/>
            <a:ext cx="3931920" cy="1536192"/>
          </a:xfrm>
          <a:prstGeom prst="roundRect">
            <a:avLst>
              <a:gd name="adj" fmla="val 7143"/>
            </a:avLst>
          </a:prstGeom>
          <a:solidFill>
            <a:srgbClr val="E8F4F3"/>
          </a:solidFill>
          <a:ln w="6350">
            <a:solidFill>
              <a:srgbClr val="D4D1CA"/>
            </a:solidFill>
            <a:prstDash val="solid"/>
          </a:ln>
        </p:spPr>
        <p:txBody>
          <a:bodyPr/>
          <a:lstStyle/>
          <a:p>
            <a:endParaRPr lang="en-US"/>
          </a:p>
        </p:txBody>
      </p:sp>
      <p:sp>
        <p:nvSpPr>
          <p:cNvPr id="8" name="Text 6">
            <a:extLst>
              <a:ext uri="{FF2B5EF4-FFF2-40B4-BE49-F238E27FC236}">
                <a16:creationId xmlns:a16="http://schemas.microsoft.com/office/drawing/2014/main" id="{1EC5ED88-245D-EE45-0A78-7334E49E5C40}"/>
              </a:ext>
            </a:extLst>
          </p:cNvPr>
          <p:cNvSpPr/>
          <p:nvPr/>
        </p:nvSpPr>
        <p:spPr>
          <a:xfrm>
            <a:off x="4754880" y="128016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Because he was prophesied in the Bible? </a:t>
            </a:r>
            <a:endParaRPr lang="en-US" sz="1150" dirty="0"/>
          </a:p>
        </p:txBody>
      </p:sp>
      <p:sp>
        <p:nvSpPr>
          <p:cNvPr id="9" name="Text 7">
            <a:extLst>
              <a:ext uri="{FF2B5EF4-FFF2-40B4-BE49-F238E27FC236}">
                <a16:creationId xmlns:a16="http://schemas.microsoft.com/office/drawing/2014/main" id="{E7DA2E5F-D7F1-8030-4740-7871A9ACD113}"/>
              </a:ext>
            </a:extLst>
          </p:cNvPr>
          <p:cNvSpPr/>
          <p:nvPr/>
        </p:nvSpPr>
        <p:spPr>
          <a:xfrm>
            <a:off x="4754880" y="1554480"/>
            <a:ext cx="3566160" cy="182880"/>
          </a:xfrm>
          <a:prstGeom prst="rect">
            <a:avLst/>
          </a:prstGeom>
          <a:noFill/>
          <a:ln/>
        </p:spPr>
        <p:txBody>
          <a:bodyPr wrap="square" rtlCol="0" anchor="t"/>
          <a:lstStyle/>
          <a:p>
            <a:pPr marL="0" indent="0" algn="l">
              <a:buNone/>
            </a:pPr>
            <a:r>
              <a:rPr lang="en-US" sz="900" i="1" dirty="0">
                <a:solidFill>
                  <a:srgbClr val="6B6961"/>
                </a:solidFill>
                <a:latin typeface="Calibri" pitchFamily="34" charset="0"/>
                <a:ea typeface="Calibri" pitchFamily="34" charset="-122"/>
                <a:cs typeface="Calibri" pitchFamily="34" charset="-120"/>
              </a:rPr>
              <a:t>Surah 30:30</a:t>
            </a:r>
            <a:endParaRPr lang="en-US" sz="900" dirty="0"/>
          </a:p>
        </p:txBody>
      </p:sp>
      <p:sp>
        <p:nvSpPr>
          <p:cNvPr id="10" name="Text 8">
            <a:extLst>
              <a:ext uri="{FF2B5EF4-FFF2-40B4-BE49-F238E27FC236}">
                <a16:creationId xmlns:a16="http://schemas.microsoft.com/office/drawing/2014/main" id="{8F6280EF-76C4-A350-5A29-D27E07AEC99E}"/>
              </a:ext>
            </a:extLst>
          </p:cNvPr>
          <p:cNvSpPr/>
          <p:nvPr/>
        </p:nvSpPr>
        <p:spPr>
          <a:xfrm>
            <a:off x="4754880" y="1755648"/>
            <a:ext cx="3566160" cy="941832"/>
          </a:xfrm>
          <a:prstGeom prst="rect">
            <a:avLst/>
          </a:prstGeom>
          <a:noFill/>
          <a:ln/>
        </p:spPr>
        <p:txBody>
          <a:bodyPr wrap="square" rtlCol="0" anchor="t"/>
          <a:lstStyle/>
          <a:p>
            <a:pPr marL="0" indent="0" algn="l">
              <a:buNone/>
            </a:pPr>
            <a:r>
              <a:rPr lang="en-US" sz="1000" b="1" dirty="0">
                <a:solidFill>
                  <a:srgbClr val="28251D"/>
                </a:solidFill>
                <a:latin typeface="Calibri" pitchFamily="34" charset="0"/>
                <a:ea typeface="Calibri" pitchFamily="34" charset="-122"/>
                <a:cs typeface="Calibri" pitchFamily="34" charset="-120"/>
              </a:rPr>
              <a:t>Pro</a:t>
            </a:r>
            <a:r>
              <a:rPr lang="en-US" sz="1000" dirty="0">
                <a:solidFill>
                  <a:srgbClr val="28251D"/>
                </a:solidFill>
                <a:latin typeface="Calibri" pitchFamily="34" charset="0"/>
                <a:ea typeface="Calibri" pitchFamily="34" charset="-122"/>
                <a:cs typeface="Calibri" pitchFamily="34" charset="-120"/>
              </a:rPr>
              <a:t>: Dt 18:18-19 (I will raise up for them a prophet like you [Moses] from among their brothers); John 16:12-14 (“…when the Spirit of Truth comes, he will guide you into all truth..”)</a:t>
            </a:r>
          </a:p>
          <a:p>
            <a:pPr marL="0" indent="0" algn="l">
              <a:buNone/>
            </a:pPr>
            <a:endParaRPr lang="en-US" sz="1000" dirty="0">
              <a:solidFill>
                <a:srgbClr val="28251D"/>
              </a:solidFill>
              <a:latin typeface="Calibri" pitchFamily="34" charset="0"/>
              <a:ea typeface="Calibri" pitchFamily="34" charset="-122"/>
              <a:cs typeface="Calibri" pitchFamily="34" charset="-120"/>
            </a:endParaRPr>
          </a:p>
          <a:p>
            <a:pPr marL="0" indent="0" algn="l">
              <a:buNone/>
            </a:pPr>
            <a:r>
              <a:rPr lang="en-US" sz="1000" b="1" dirty="0">
                <a:solidFill>
                  <a:srgbClr val="28251D"/>
                </a:solidFill>
                <a:latin typeface="Calibri" pitchFamily="34" charset="0"/>
                <a:ea typeface="Calibri" pitchFamily="34" charset="-122"/>
                <a:cs typeface="Calibri" pitchFamily="34" charset="-120"/>
              </a:rPr>
              <a:t>Con</a:t>
            </a:r>
            <a:r>
              <a:rPr lang="en-US" sz="1000" dirty="0">
                <a:solidFill>
                  <a:srgbClr val="28251D"/>
                </a:solidFill>
                <a:latin typeface="Calibri" pitchFamily="34" charset="0"/>
                <a:ea typeface="Calibri" pitchFamily="34" charset="-122"/>
                <a:cs typeface="Calibri" pitchFamily="34" charset="-120"/>
              </a:rPr>
              <a:t>: These verses are references to (1) Jesus and (2 the Holy Spirit.   </a:t>
            </a:r>
            <a:endParaRPr lang="en-US" sz="1000" dirty="0"/>
          </a:p>
        </p:txBody>
      </p:sp>
      <p:sp>
        <p:nvSpPr>
          <p:cNvPr id="11" name="Shape 9">
            <a:extLst>
              <a:ext uri="{FF2B5EF4-FFF2-40B4-BE49-F238E27FC236}">
                <a16:creationId xmlns:a16="http://schemas.microsoft.com/office/drawing/2014/main" id="{2C8B85F3-EE05-CC3B-3FD9-02C777543CD3}"/>
              </a:ext>
            </a:extLst>
          </p:cNvPr>
          <p:cNvSpPr/>
          <p:nvPr/>
        </p:nvSpPr>
        <p:spPr>
          <a:xfrm>
            <a:off x="457200" y="2880360"/>
            <a:ext cx="3931920" cy="1536192"/>
          </a:xfrm>
          <a:prstGeom prst="roundRect">
            <a:avLst>
              <a:gd name="adj" fmla="val 7143"/>
            </a:avLst>
          </a:prstGeom>
          <a:solidFill>
            <a:srgbClr val="FFFFFF"/>
          </a:solidFill>
          <a:ln w="6350">
            <a:solidFill>
              <a:srgbClr val="D4D1CA"/>
            </a:solidFill>
            <a:prstDash val="solid"/>
          </a:ln>
        </p:spPr>
        <p:txBody>
          <a:bodyPr/>
          <a:lstStyle/>
          <a:p>
            <a:endParaRPr lang="en-US"/>
          </a:p>
        </p:txBody>
      </p:sp>
      <p:sp>
        <p:nvSpPr>
          <p:cNvPr id="12" name="Text 10">
            <a:extLst>
              <a:ext uri="{FF2B5EF4-FFF2-40B4-BE49-F238E27FC236}">
                <a16:creationId xmlns:a16="http://schemas.microsoft.com/office/drawing/2014/main" id="{17844C73-774D-9B83-167F-FAA362A90E70}"/>
              </a:ext>
            </a:extLst>
          </p:cNvPr>
          <p:cNvSpPr/>
          <p:nvPr/>
        </p:nvSpPr>
        <p:spPr>
          <a:xfrm>
            <a:off x="640080" y="2971800"/>
            <a:ext cx="3566160" cy="1444752"/>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Because of his outstanding moral character?</a:t>
            </a:r>
          </a:p>
          <a:p>
            <a:pPr marL="0" indent="0" algn="l">
              <a:buNone/>
            </a:pPr>
            <a:endParaRPr lang="en-US" sz="1150" b="1" dirty="0">
              <a:solidFill>
                <a:srgbClr val="0C4E54"/>
              </a:solidFill>
              <a:latin typeface="Calibri" pitchFamily="34" charset="0"/>
              <a:ea typeface="Calibri" pitchFamily="34" charset="-122"/>
              <a:cs typeface="Calibri" pitchFamily="34" charset="-120"/>
            </a:endParaRPr>
          </a:p>
          <a:p>
            <a:pPr marL="0" indent="0" algn="l">
              <a:buNone/>
            </a:pPr>
            <a:r>
              <a:rPr lang="en-US" sz="1150" b="1" dirty="0">
                <a:solidFill>
                  <a:srgbClr val="0C4E54"/>
                </a:solidFill>
                <a:latin typeface="Calibri" pitchFamily="34" charset="0"/>
                <a:ea typeface="Calibri" pitchFamily="34" charset="-122"/>
                <a:cs typeface="Calibri" pitchFamily="34" charset="-120"/>
              </a:rPr>
              <a:t>Pro: </a:t>
            </a:r>
            <a:r>
              <a:rPr lang="en-US" sz="1150" dirty="0">
                <a:solidFill>
                  <a:srgbClr val="0C4E54"/>
                </a:solidFill>
                <a:latin typeface="Calibri" pitchFamily="34" charset="0"/>
                <a:ea typeface="Calibri" pitchFamily="34" charset="-122"/>
                <a:cs typeface="Calibri" pitchFamily="34" charset="-120"/>
              </a:rPr>
              <a:t>The Hadith literature says Muhammed taught many good things: feed the poor; love others; abstain from theft, fornication and infanticide, and more.</a:t>
            </a:r>
          </a:p>
          <a:p>
            <a:pPr marL="0" indent="0" algn="l">
              <a:buNone/>
            </a:pPr>
            <a:endParaRPr lang="en-US" sz="1150" b="1" dirty="0">
              <a:solidFill>
                <a:srgbClr val="0C4E54"/>
              </a:solidFill>
              <a:latin typeface="Calibri" pitchFamily="34" charset="0"/>
              <a:ea typeface="Calibri" pitchFamily="34" charset="-122"/>
              <a:cs typeface="Calibri" pitchFamily="34" charset="-120"/>
            </a:endParaRPr>
          </a:p>
          <a:p>
            <a:pPr marL="0" indent="0" algn="l">
              <a:buNone/>
            </a:pPr>
            <a:r>
              <a:rPr lang="en-US" sz="1150" b="1" dirty="0">
                <a:solidFill>
                  <a:srgbClr val="0C4E54"/>
                </a:solidFill>
                <a:latin typeface="Calibri" pitchFamily="34" charset="0"/>
                <a:ea typeface="Calibri" pitchFamily="34" charset="-122"/>
                <a:cs typeface="Calibri" pitchFamily="34" charset="-120"/>
              </a:rPr>
              <a:t>Con: </a:t>
            </a:r>
            <a:r>
              <a:rPr lang="en-US" sz="1150" dirty="0">
                <a:solidFill>
                  <a:srgbClr val="0C4E54"/>
                </a:solidFill>
                <a:latin typeface="Calibri" pitchFamily="34" charset="0"/>
                <a:ea typeface="Calibri" pitchFamily="34" charset="-122"/>
                <a:cs typeface="Calibri" pitchFamily="34" charset="-120"/>
              </a:rPr>
              <a:t>His aberrant behaviors, love of jihad (war), assassinations, cruelty, slaving, and mass slaughters</a:t>
            </a:r>
          </a:p>
          <a:p>
            <a:pPr marL="0" indent="0" algn="l">
              <a:buNone/>
            </a:pPr>
            <a:endParaRPr lang="en-US" sz="1150" b="1" dirty="0">
              <a:solidFill>
                <a:srgbClr val="0C4E54"/>
              </a:solidFill>
              <a:latin typeface="Calibri" pitchFamily="34" charset="0"/>
              <a:ea typeface="Calibri" pitchFamily="34" charset="-122"/>
              <a:cs typeface="Calibri" pitchFamily="34" charset="-120"/>
            </a:endParaRPr>
          </a:p>
          <a:p>
            <a:pPr marL="0" indent="0" algn="l">
              <a:buNone/>
            </a:pPr>
            <a:r>
              <a:rPr lang="en-US" sz="1150" b="1" dirty="0">
                <a:solidFill>
                  <a:srgbClr val="0C4E54"/>
                </a:solidFill>
                <a:latin typeface="Calibri" pitchFamily="34" charset="0"/>
                <a:ea typeface="Calibri" pitchFamily="34" charset="-122"/>
                <a:cs typeface="Calibri" pitchFamily="34" charset="-120"/>
              </a:rPr>
              <a:t>  </a:t>
            </a:r>
            <a:endParaRPr lang="en-US" sz="1150" dirty="0"/>
          </a:p>
        </p:txBody>
      </p:sp>
      <p:sp>
        <p:nvSpPr>
          <p:cNvPr id="13" name="Text 11">
            <a:extLst>
              <a:ext uri="{FF2B5EF4-FFF2-40B4-BE49-F238E27FC236}">
                <a16:creationId xmlns:a16="http://schemas.microsoft.com/office/drawing/2014/main" id="{928FDBCE-11A2-D737-5F4E-5257DBBCCF26}"/>
              </a:ext>
            </a:extLst>
          </p:cNvPr>
          <p:cNvSpPr/>
          <p:nvPr/>
        </p:nvSpPr>
        <p:spPr>
          <a:xfrm>
            <a:off x="640080" y="3246120"/>
            <a:ext cx="3566160" cy="182880"/>
          </a:xfrm>
          <a:prstGeom prst="rect">
            <a:avLst/>
          </a:prstGeom>
          <a:noFill/>
          <a:ln/>
        </p:spPr>
        <p:txBody>
          <a:bodyPr wrap="square" rtlCol="0" anchor="t"/>
          <a:lstStyle/>
          <a:p>
            <a:pPr marL="0" indent="0" algn="l">
              <a:buNone/>
            </a:pPr>
            <a:endParaRPr lang="en-US" sz="900" dirty="0"/>
          </a:p>
        </p:txBody>
      </p:sp>
      <p:sp>
        <p:nvSpPr>
          <p:cNvPr id="14" name="Text 12">
            <a:extLst>
              <a:ext uri="{FF2B5EF4-FFF2-40B4-BE49-F238E27FC236}">
                <a16:creationId xmlns:a16="http://schemas.microsoft.com/office/drawing/2014/main" id="{2C551315-B57F-F087-ACF8-16CEEC4E55FD}"/>
              </a:ext>
            </a:extLst>
          </p:cNvPr>
          <p:cNvSpPr/>
          <p:nvPr/>
        </p:nvSpPr>
        <p:spPr>
          <a:xfrm>
            <a:off x="640080" y="3291840"/>
            <a:ext cx="3566160" cy="1051560"/>
          </a:xfrm>
          <a:prstGeom prst="rect">
            <a:avLst/>
          </a:prstGeom>
          <a:noFill/>
          <a:ln/>
        </p:spPr>
        <p:txBody>
          <a:bodyPr wrap="square" rtlCol="0" anchor="t"/>
          <a:lstStyle/>
          <a:p>
            <a:pPr marL="0" indent="0" algn="l">
              <a:buNone/>
            </a:pPr>
            <a:endParaRPr lang="en-US" sz="1000" dirty="0"/>
          </a:p>
        </p:txBody>
      </p:sp>
      <p:sp>
        <p:nvSpPr>
          <p:cNvPr id="15" name="Shape 13">
            <a:extLst>
              <a:ext uri="{FF2B5EF4-FFF2-40B4-BE49-F238E27FC236}">
                <a16:creationId xmlns:a16="http://schemas.microsoft.com/office/drawing/2014/main" id="{DCCAB4D3-BCCE-41B3-A934-62116BCA2956}"/>
              </a:ext>
            </a:extLst>
          </p:cNvPr>
          <p:cNvSpPr/>
          <p:nvPr/>
        </p:nvSpPr>
        <p:spPr>
          <a:xfrm>
            <a:off x="4572000" y="2880360"/>
            <a:ext cx="3931920" cy="1536192"/>
          </a:xfrm>
          <a:prstGeom prst="roundRect">
            <a:avLst>
              <a:gd name="adj" fmla="val 7143"/>
            </a:avLst>
          </a:prstGeom>
          <a:solidFill>
            <a:srgbClr val="FFFFFF"/>
          </a:solidFill>
          <a:ln w="6350">
            <a:solidFill>
              <a:srgbClr val="D4D1CA"/>
            </a:solidFill>
            <a:prstDash val="solid"/>
          </a:ln>
        </p:spPr>
        <p:txBody>
          <a:bodyPr/>
          <a:lstStyle/>
          <a:p>
            <a:endParaRPr lang="en-US"/>
          </a:p>
        </p:txBody>
      </p:sp>
      <p:sp>
        <p:nvSpPr>
          <p:cNvPr id="16" name="Text 14">
            <a:extLst>
              <a:ext uri="{FF2B5EF4-FFF2-40B4-BE49-F238E27FC236}">
                <a16:creationId xmlns:a16="http://schemas.microsoft.com/office/drawing/2014/main" id="{D3057E19-C2EA-E57B-99AE-60695E9AADE1}"/>
              </a:ext>
            </a:extLst>
          </p:cNvPr>
          <p:cNvSpPr/>
          <p:nvPr/>
        </p:nvSpPr>
        <p:spPr>
          <a:xfrm>
            <a:off x="4754880" y="297180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Because of his scientific insights, far beyond his times?  </a:t>
            </a:r>
            <a:endParaRPr lang="en-US" sz="1150" dirty="0"/>
          </a:p>
        </p:txBody>
      </p:sp>
      <p:sp>
        <p:nvSpPr>
          <p:cNvPr id="17" name="Text 15">
            <a:extLst>
              <a:ext uri="{FF2B5EF4-FFF2-40B4-BE49-F238E27FC236}">
                <a16:creationId xmlns:a16="http://schemas.microsoft.com/office/drawing/2014/main" id="{6725194D-0E44-BB7E-C302-6EDF563436A9}"/>
              </a:ext>
            </a:extLst>
          </p:cNvPr>
          <p:cNvSpPr/>
          <p:nvPr/>
        </p:nvSpPr>
        <p:spPr>
          <a:xfrm>
            <a:off x="4754880" y="3246120"/>
            <a:ext cx="3566160" cy="1216152"/>
          </a:xfrm>
          <a:prstGeom prst="rect">
            <a:avLst/>
          </a:prstGeom>
          <a:noFill/>
          <a:ln/>
        </p:spPr>
        <p:txBody>
          <a:bodyPr wrap="square" rtlCol="0" anchor="t"/>
          <a:lstStyle/>
          <a:p>
            <a:pPr marL="0" indent="0" algn="l">
              <a:buNone/>
            </a:pPr>
            <a:r>
              <a:rPr lang="en-US" sz="1100" b="1" dirty="0">
                <a:solidFill>
                  <a:srgbClr val="6B6961"/>
                </a:solidFill>
                <a:latin typeface="Calibri" pitchFamily="34" charset="0"/>
                <a:ea typeface="Calibri" pitchFamily="34" charset="-122"/>
                <a:cs typeface="Calibri" pitchFamily="34" charset="-120"/>
              </a:rPr>
              <a:t>Pro</a:t>
            </a:r>
            <a:r>
              <a:rPr lang="en-US" sz="1100" i="1" dirty="0">
                <a:solidFill>
                  <a:srgbClr val="6B6961"/>
                </a:solidFill>
                <a:latin typeface="Calibri" pitchFamily="34" charset="0"/>
                <a:ea typeface="Calibri" pitchFamily="34" charset="-122"/>
                <a:cs typeface="Calibri" pitchFamily="34" charset="-120"/>
              </a:rPr>
              <a:t>: In the Qur’an and Hadith, Muhammad recorded scientific discoveries unknown until much later, such as embryo development and the geology of mountains. </a:t>
            </a:r>
          </a:p>
          <a:p>
            <a:pPr marL="0" indent="0" algn="l">
              <a:buNone/>
            </a:pPr>
            <a:endParaRPr lang="en-US" sz="1100" i="1" dirty="0">
              <a:solidFill>
                <a:srgbClr val="6B6961"/>
              </a:solidFill>
              <a:latin typeface="Calibri" pitchFamily="34" charset="0"/>
              <a:ea typeface="Calibri" pitchFamily="34" charset="-122"/>
              <a:cs typeface="Calibri" pitchFamily="34" charset="-120"/>
            </a:endParaRPr>
          </a:p>
          <a:p>
            <a:pPr marL="0" indent="0" algn="l">
              <a:buNone/>
            </a:pPr>
            <a:r>
              <a:rPr lang="en-US" sz="1100" b="1" i="1" dirty="0">
                <a:solidFill>
                  <a:srgbClr val="6B6961"/>
                </a:solidFill>
                <a:latin typeface="Calibri" pitchFamily="34" charset="0"/>
                <a:ea typeface="Calibri" pitchFamily="34" charset="-122"/>
                <a:cs typeface="Calibri" pitchFamily="34" charset="-120"/>
              </a:rPr>
              <a:t>Con</a:t>
            </a:r>
            <a:r>
              <a:rPr lang="en-US" sz="1100" i="1" dirty="0">
                <a:solidFill>
                  <a:srgbClr val="6B6961"/>
                </a:solidFill>
                <a:latin typeface="Calibri" pitchFamily="34" charset="0"/>
                <a:ea typeface="Calibri" pitchFamily="34" charset="-122"/>
                <a:cs typeface="Calibri" pitchFamily="34" charset="-120"/>
              </a:rPr>
              <a:t>: the claimed scientific  prophecies were either previously discovered by earlier scientists or are so vague or fanciful they fail to qualify as scientific observations.  </a:t>
            </a:r>
          </a:p>
          <a:p>
            <a:pPr marL="0" indent="0" algn="l">
              <a:buNone/>
            </a:pPr>
            <a:endParaRPr lang="en-US" sz="900" i="1" dirty="0">
              <a:solidFill>
                <a:srgbClr val="6B6961"/>
              </a:solidFill>
              <a:latin typeface="Calibri" pitchFamily="34" charset="0"/>
              <a:ea typeface="Calibri" pitchFamily="34" charset="-122"/>
              <a:cs typeface="Calibri" pitchFamily="34" charset="-120"/>
            </a:endParaRPr>
          </a:p>
          <a:p>
            <a:pPr marL="0" indent="0" algn="l">
              <a:buNone/>
            </a:pPr>
            <a:endParaRPr lang="en-US" sz="900" dirty="0"/>
          </a:p>
        </p:txBody>
      </p:sp>
      <p:sp>
        <p:nvSpPr>
          <p:cNvPr id="18" name="Text 16">
            <a:extLst>
              <a:ext uri="{FF2B5EF4-FFF2-40B4-BE49-F238E27FC236}">
                <a16:creationId xmlns:a16="http://schemas.microsoft.com/office/drawing/2014/main" id="{9EBB7629-86B4-9C40-EAC2-F211AAAAA439}"/>
              </a:ext>
            </a:extLst>
          </p:cNvPr>
          <p:cNvSpPr/>
          <p:nvPr/>
        </p:nvSpPr>
        <p:spPr>
          <a:xfrm>
            <a:off x="4754880" y="3657600"/>
            <a:ext cx="3566160" cy="387626"/>
          </a:xfrm>
          <a:prstGeom prst="rect">
            <a:avLst/>
          </a:prstGeom>
          <a:noFill/>
          <a:ln/>
        </p:spPr>
        <p:txBody>
          <a:bodyPr wrap="square" rtlCol="0" anchor="t"/>
          <a:lstStyle/>
          <a:p>
            <a:pPr marL="0" indent="0" algn="l">
              <a:buNone/>
            </a:pPr>
            <a:endParaRPr lang="en-US" sz="1000" dirty="0"/>
          </a:p>
        </p:txBody>
      </p:sp>
      <p:sp>
        <p:nvSpPr>
          <p:cNvPr id="19" name="Text 17">
            <a:extLst>
              <a:ext uri="{FF2B5EF4-FFF2-40B4-BE49-F238E27FC236}">
                <a16:creationId xmlns:a16="http://schemas.microsoft.com/office/drawing/2014/main" id="{12EBC46F-D5B6-07EE-10BE-820609A1F449}"/>
              </a:ext>
            </a:extLst>
          </p:cNvPr>
          <p:cNvSpPr/>
          <p:nvPr/>
        </p:nvSpPr>
        <p:spPr>
          <a:xfrm>
            <a:off x="457200" y="4800600"/>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rPr>
              <a:t>The Qur’an;  Qureshi, No God But One: Allah or Jesus?  </a:t>
            </a:r>
            <a:endParaRPr lang="en-US" sz="800" dirty="0"/>
          </a:p>
        </p:txBody>
      </p:sp>
      <p:sp>
        <p:nvSpPr>
          <p:cNvPr id="20" name="Text 18">
            <a:extLst>
              <a:ext uri="{FF2B5EF4-FFF2-40B4-BE49-F238E27FC236}">
                <a16:creationId xmlns:a16="http://schemas.microsoft.com/office/drawing/2014/main" id="{368F7900-50B3-0B09-57CC-DE47FAA56AAA}"/>
              </a:ext>
            </a:extLst>
          </p:cNvPr>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8</a:t>
            </a:r>
            <a:endParaRPr lang="en-US" sz="800" dirty="0"/>
          </a:p>
        </p:txBody>
      </p:sp>
    </p:spTree>
    <p:extLst>
      <p:ext uri="{BB962C8B-B14F-4D97-AF65-F5344CB8AC3E}">
        <p14:creationId xmlns:p14="http://schemas.microsoft.com/office/powerpoint/2010/main" val="825897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The Qur’an: Basic Facts</a:t>
            </a:r>
            <a:endParaRPr lang="en-US" sz="2800" dirty="0"/>
          </a:p>
        </p:txBody>
      </p:sp>
      <p:sp>
        <p:nvSpPr>
          <p:cNvPr id="3" name="Shape 1"/>
          <p:cNvSpPr/>
          <p:nvPr/>
        </p:nvSpPr>
        <p:spPr>
          <a:xfrm>
            <a:off x="457200" y="1170432"/>
            <a:ext cx="2606040" cy="960120"/>
          </a:xfrm>
          <a:prstGeom prst="roundRect">
            <a:avLst>
              <a:gd name="adj" fmla="val 11429"/>
            </a:avLst>
          </a:prstGeom>
          <a:solidFill>
            <a:srgbClr val="E8F4F3"/>
          </a:solidFill>
          <a:ln w="6350">
            <a:solidFill>
              <a:srgbClr val="D4D1CA"/>
            </a:solidFill>
            <a:prstDash val="solid"/>
          </a:ln>
        </p:spPr>
        <p:txBody>
          <a:bodyPr/>
          <a:lstStyle/>
          <a:p>
            <a:endParaRPr lang="en-US"/>
          </a:p>
        </p:txBody>
      </p:sp>
      <p:sp>
        <p:nvSpPr>
          <p:cNvPr id="4" name="Text 2"/>
          <p:cNvSpPr/>
          <p:nvPr/>
        </p:nvSpPr>
        <p:spPr>
          <a:xfrm>
            <a:off x="548640" y="1207008"/>
            <a:ext cx="2423160" cy="502920"/>
          </a:xfrm>
          <a:prstGeom prst="rect">
            <a:avLst/>
          </a:prstGeom>
          <a:noFill/>
          <a:ln/>
        </p:spPr>
        <p:txBody>
          <a:bodyPr wrap="square" rtlCol="0" anchor="b"/>
          <a:lstStyle/>
          <a:p>
            <a:pPr marL="0" indent="0" algn="ctr">
              <a:buNone/>
            </a:pPr>
            <a:r>
              <a:rPr lang="en-US" sz="3200" b="1" dirty="0">
                <a:solidFill>
                  <a:srgbClr val="0C4E54"/>
                </a:solidFill>
                <a:latin typeface="Georgia" pitchFamily="34" charset="0"/>
                <a:ea typeface="Georgia" pitchFamily="34" charset="-122"/>
                <a:cs typeface="Georgia" pitchFamily="34" charset="-120"/>
              </a:rPr>
              <a:t>114</a:t>
            </a:r>
            <a:endParaRPr lang="en-US" sz="3200" dirty="0"/>
          </a:p>
        </p:txBody>
      </p:sp>
      <p:sp>
        <p:nvSpPr>
          <p:cNvPr id="5" name="Text 3"/>
          <p:cNvSpPr/>
          <p:nvPr/>
        </p:nvSpPr>
        <p:spPr>
          <a:xfrm>
            <a:off x="548640" y="1709928"/>
            <a:ext cx="2423160" cy="347472"/>
          </a:xfrm>
          <a:prstGeom prst="rect">
            <a:avLst/>
          </a:prstGeom>
          <a:noFill/>
          <a:ln/>
        </p:spPr>
        <p:txBody>
          <a:bodyPr wrap="square" rtlCol="0" anchor="t"/>
          <a:lstStyle/>
          <a:p>
            <a:pPr marL="0" indent="0" algn="ctr">
              <a:buNone/>
            </a:pPr>
            <a:r>
              <a:rPr lang="en-US" sz="1000" dirty="0">
                <a:solidFill>
                  <a:srgbClr val="6B6961"/>
                </a:solidFill>
                <a:latin typeface="Calibri" pitchFamily="34" charset="0"/>
                <a:ea typeface="Calibri" pitchFamily="34" charset="-122"/>
                <a:cs typeface="Calibri" pitchFamily="34" charset="-120"/>
              </a:rPr>
              <a:t>Surahs (chapters)</a:t>
            </a:r>
            <a:endParaRPr lang="en-US" sz="1000" dirty="0"/>
          </a:p>
        </p:txBody>
      </p:sp>
      <p:sp>
        <p:nvSpPr>
          <p:cNvPr id="6" name="Shape 4"/>
          <p:cNvSpPr/>
          <p:nvPr/>
        </p:nvSpPr>
        <p:spPr>
          <a:xfrm>
            <a:off x="3273552" y="1170432"/>
            <a:ext cx="2606040" cy="960120"/>
          </a:xfrm>
          <a:prstGeom prst="roundRect">
            <a:avLst>
              <a:gd name="adj" fmla="val 11429"/>
            </a:avLst>
          </a:prstGeom>
          <a:solidFill>
            <a:srgbClr val="E8F4F3"/>
          </a:solidFill>
          <a:ln w="6350">
            <a:solidFill>
              <a:srgbClr val="D4D1CA"/>
            </a:solidFill>
            <a:prstDash val="solid"/>
          </a:ln>
        </p:spPr>
        <p:txBody>
          <a:bodyPr/>
          <a:lstStyle/>
          <a:p>
            <a:endParaRPr lang="en-US"/>
          </a:p>
        </p:txBody>
      </p:sp>
      <p:sp>
        <p:nvSpPr>
          <p:cNvPr id="7" name="Text 5"/>
          <p:cNvSpPr/>
          <p:nvPr/>
        </p:nvSpPr>
        <p:spPr>
          <a:xfrm>
            <a:off x="3364992" y="1207008"/>
            <a:ext cx="2423160" cy="502920"/>
          </a:xfrm>
          <a:prstGeom prst="rect">
            <a:avLst/>
          </a:prstGeom>
          <a:noFill/>
          <a:ln/>
        </p:spPr>
        <p:txBody>
          <a:bodyPr wrap="square" rtlCol="0" anchor="b"/>
          <a:lstStyle/>
          <a:p>
            <a:pPr marL="0" indent="0" algn="ctr">
              <a:buNone/>
            </a:pPr>
            <a:r>
              <a:rPr lang="en-US" sz="3200" b="1" dirty="0">
                <a:solidFill>
                  <a:srgbClr val="0C4E54"/>
                </a:solidFill>
                <a:latin typeface="Georgia" pitchFamily="34" charset="0"/>
                <a:ea typeface="Georgia" pitchFamily="34" charset="-122"/>
                <a:cs typeface="Georgia" pitchFamily="34" charset="-120"/>
              </a:rPr>
              <a:t>~6,236</a:t>
            </a:r>
            <a:endParaRPr lang="en-US" sz="3200" dirty="0"/>
          </a:p>
        </p:txBody>
      </p:sp>
      <p:sp>
        <p:nvSpPr>
          <p:cNvPr id="8" name="Text 6"/>
          <p:cNvSpPr/>
          <p:nvPr/>
        </p:nvSpPr>
        <p:spPr>
          <a:xfrm>
            <a:off x="3364992" y="1709928"/>
            <a:ext cx="2423160" cy="347472"/>
          </a:xfrm>
          <a:prstGeom prst="rect">
            <a:avLst/>
          </a:prstGeom>
          <a:noFill/>
          <a:ln/>
        </p:spPr>
        <p:txBody>
          <a:bodyPr wrap="square" rtlCol="0" anchor="t"/>
          <a:lstStyle/>
          <a:p>
            <a:pPr marL="0" indent="0" algn="ctr">
              <a:buNone/>
            </a:pPr>
            <a:r>
              <a:rPr lang="en-US" sz="1000" dirty="0">
                <a:solidFill>
                  <a:srgbClr val="6B6961"/>
                </a:solidFill>
                <a:latin typeface="Calibri" pitchFamily="34" charset="0"/>
                <a:ea typeface="Calibri" pitchFamily="34" charset="-122"/>
                <a:cs typeface="Calibri" pitchFamily="34" charset="-120"/>
              </a:rPr>
              <a:t>Ayat (verses)</a:t>
            </a:r>
            <a:endParaRPr lang="en-US" sz="1000" dirty="0"/>
          </a:p>
        </p:txBody>
      </p:sp>
      <p:sp>
        <p:nvSpPr>
          <p:cNvPr id="9" name="Shape 7"/>
          <p:cNvSpPr/>
          <p:nvPr/>
        </p:nvSpPr>
        <p:spPr>
          <a:xfrm>
            <a:off x="6089904" y="1170432"/>
            <a:ext cx="2606040" cy="960120"/>
          </a:xfrm>
          <a:prstGeom prst="roundRect">
            <a:avLst>
              <a:gd name="adj" fmla="val 11429"/>
            </a:avLst>
          </a:prstGeom>
          <a:solidFill>
            <a:srgbClr val="E8F4F3"/>
          </a:solidFill>
          <a:ln w="6350">
            <a:solidFill>
              <a:srgbClr val="D4D1CA"/>
            </a:solidFill>
            <a:prstDash val="solid"/>
          </a:ln>
        </p:spPr>
        <p:txBody>
          <a:bodyPr/>
          <a:lstStyle/>
          <a:p>
            <a:endParaRPr lang="en-US"/>
          </a:p>
        </p:txBody>
      </p:sp>
      <p:sp>
        <p:nvSpPr>
          <p:cNvPr id="10" name="Text 8"/>
          <p:cNvSpPr/>
          <p:nvPr/>
        </p:nvSpPr>
        <p:spPr>
          <a:xfrm>
            <a:off x="6181344" y="1207008"/>
            <a:ext cx="2423160" cy="502920"/>
          </a:xfrm>
          <a:prstGeom prst="rect">
            <a:avLst/>
          </a:prstGeom>
          <a:noFill/>
          <a:ln/>
        </p:spPr>
        <p:txBody>
          <a:bodyPr wrap="square" rtlCol="0" anchor="b"/>
          <a:lstStyle/>
          <a:p>
            <a:pPr marL="0" indent="0" algn="ctr">
              <a:buNone/>
            </a:pPr>
            <a:r>
              <a:rPr lang="en-US" sz="3200" b="1" dirty="0">
                <a:solidFill>
                  <a:srgbClr val="0C4E54"/>
                </a:solidFill>
                <a:latin typeface="Georgia" pitchFamily="34" charset="0"/>
                <a:ea typeface="Georgia" pitchFamily="34" charset="-122"/>
                <a:cs typeface="Georgia" pitchFamily="34" charset="-120"/>
              </a:rPr>
              <a:t>23 yrs</a:t>
            </a:r>
            <a:endParaRPr lang="en-US" sz="3200" dirty="0"/>
          </a:p>
        </p:txBody>
      </p:sp>
      <p:sp>
        <p:nvSpPr>
          <p:cNvPr id="11" name="Text 9"/>
          <p:cNvSpPr/>
          <p:nvPr/>
        </p:nvSpPr>
        <p:spPr>
          <a:xfrm>
            <a:off x="6181344" y="1709928"/>
            <a:ext cx="2423160" cy="347472"/>
          </a:xfrm>
          <a:prstGeom prst="rect">
            <a:avLst/>
          </a:prstGeom>
          <a:noFill/>
          <a:ln/>
        </p:spPr>
        <p:txBody>
          <a:bodyPr wrap="square" rtlCol="0" anchor="t"/>
          <a:lstStyle/>
          <a:p>
            <a:pPr marL="0" indent="0" algn="ctr">
              <a:buNone/>
            </a:pPr>
            <a:r>
              <a:rPr lang="en-US" sz="1000" dirty="0">
                <a:solidFill>
                  <a:srgbClr val="6B6961"/>
                </a:solidFill>
                <a:latin typeface="Calibri" pitchFamily="34" charset="0"/>
                <a:ea typeface="Calibri" pitchFamily="34" charset="-122"/>
                <a:cs typeface="Calibri" pitchFamily="34" charset="-120"/>
              </a:rPr>
              <a:t>Duration of revelation</a:t>
            </a:r>
            <a:endParaRPr lang="en-US" sz="1000" dirty="0"/>
          </a:p>
          <a:p>
            <a:pPr marL="0" indent="0" algn="ctr">
              <a:buNone/>
            </a:pPr>
            <a:r>
              <a:rPr lang="en-US" sz="1000" dirty="0">
                <a:solidFill>
                  <a:srgbClr val="6B6961"/>
                </a:solidFill>
                <a:latin typeface="Calibri" pitchFamily="34" charset="0"/>
                <a:ea typeface="Calibri" pitchFamily="34" charset="-122"/>
                <a:cs typeface="Calibri" pitchFamily="34" charset="-120"/>
              </a:rPr>
              <a:t>(610–632 AD)</a:t>
            </a:r>
            <a:endParaRPr lang="en-US" sz="1000" dirty="0"/>
          </a:p>
        </p:txBody>
      </p:sp>
      <p:sp>
        <p:nvSpPr>
          <p:cNvPr id="12" name="Shape 10"/>
          <p:cNvSpPr/>
          <p:nvPr/>
        </p:nvSpPr>
        <p:spPr>
          <a:xfrm>
            <a:off x="457200" y="2331720"/>
            <a:ext cx="8229600" cy="896112"/>
          </a:xfrm>
          <a:prstGeom prst="roundRect">
            <a:avLst>
              <a:gd name="adj" fmla="val 12245"/>
            </a:avLst>
          </a:prstGeom>
          <a:solidFill>
            <a:srgbClr val="FFFFFF"/>
          </a:solidFill>
          <a:ln w="6350">
            <a:solidFill>
              <a:srgbClr val="D4D1CA"/>
            </a:solidFill>
            <a:prstDash val="solid"/>
          </a:ln>
        </p:spPr>
        <p:txBody>
          <a:bodyPr/>
          <a:lstStyle/>
          <a:p>
            <a:endParaRPr lang="en-US"/>
          </a:p>
        </p:txBody>
      </p:sp>
      <p:sp>
        <p:nvSpPr>
          <p:cNvPr id="13" name="Text 11"/>
          <p:cNvSpPr/>
          <p:nvPr/>
        </p:nvSpPr>
        <p:spPr>
          <a:xfrm>
            <a:off x="685800" y="2404872"/>
            <a:ext cx="7772400" cy="274320"/>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Organization: Length, Not Chronology</a:t>
            </a:r>
            <a:endParaRPr lang="en-US" sz="1200" dirty="0"/>
          </a:p>
        </p:txBody>
      </p:sp>
      <p:sp>
        <p:nvSpPr>
          <p:cNvPr id="14" name="Text 12"/>
          <p:cNvSpPr/>
          <p:nvPr/>
        </p:nvSpPr>
        <p:spPr>
          <a:xfrm>
            <a:off x="685800" y="2679192"/>
            <a:ext cx="7772400" cy="475488"/>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The Qur’an is arranged roughly from longest to shortest surah — not in the order it was revealed. The opening Surah (al-Fatiha) is an exception. This makes chronological reading very different from thematic reading.</a:t>
            </a:r>
            <a:endParaRPr lang="en-US" sz="1050" dirty="0"/>
          </a:p>
        </p:txBody>
      </p:sp>
      <p:sp>
        <p:nvSpPr>
          <p:cNvPr id="15" name="Shape 13"/>
          <p:cNvSpPr/>
          <p:nvPr/>
        </p:nvSpPr>
        <p:spPr>
          <a:xfrm>
            <a:off x="457200" y="3337560"/>
            <a:ext cx="8229600" cy="896112"/>
          </a:xfrm>
          <a:prstGeom prst="roundRect">
            <a:avLst>
              <a:gd name="adj" fmla="val 12245"/>
            </a:avLst>
          </a:prstGeom>
          <a:solidFill>
            <a:srgbClr val="FFFFFF"/>
          </a:solidFill>
          <a:ln w="6350">
            <a:solidFill>
              <a:srgbClr val="D4D1CA"/>
            </a:solidFill>
            <a:prstDash val="solid"/>
          </a:ln>
        </p:spPr>
        <p:txBody>
          <a:bodyPr/>
          <a:lstStyle/>
          <a:p>
            <a:endParaRPr lang="en-US"/>
          </a:p>
        </p:txBody>
      </p:sp>
      <p:sp>
        <p:nvSpPr>
          <p:cNvPr id="16" name="Text 14"/>
          <p:cNvSpPr/>
          <p:nvPr/>
        </p:nvSpPr>
        <p:spPr>
          <a:xfrm>
            <a:off x="685800" y="3410712"/>
            <a:ext cx="7772400" cy="274320"/>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Meccan vs. Medinan Surahs</a:t>
            </a:r>
            <a:endParaRPr lang="en-US" sz="1200" dirty="0"/>
          </a:p>
        </p:txBody>
      </p:sp>
      <p:sp>
        <p:nvSpPr>
          <p:cNvPr id="17" name="Text 15"/>
          <p:cNvSpPr/>
          <p:nvPr/>
        </p:nvSpPr>
        <p:spPr>
          <a:xfrm>
            <a:off x="685800" y="3685032"/>
            <a:ext cx="7772400" cy="475488"/>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Meccan surahs (earlier): shorter, poetic, eschatological, focused on monotheism and judgment. Medinan surahs (later): longer, legal, political, governing community life, warfare, and relations with non-Muslims.</a:t>
            </a:r>
            <a:endParaRPr lang="en-US" sz="1050" dirty="0"/>
          </a:p>
        </p:txBody>
      </p:sp>
      <p:sp>
        <p:nvSpPr>
          <p:cNvPr id="18" name="Shape 16"/>
          <p:cNvSpPr/>
          <p:nvPr/>
        </p:nvSpPr>
        <p:spPr>
          <a:xfrm>
            <a:off x="457200" y="4370832"/>
            <a:ext cx="8229600" cy="384048"/>
          </a:xfrm>
          <a:prstGeom prst="roundRect">
            <a:avLst>
              <a:gd name="adj" fmla="val 28571"/>
            </a:avLst>
          </a:prstGeom>
          <a:solidFill>
            <a:srgbClr val="E8F4F3"/>
          </a:solidFill>
          <a:ln w="6350">
            <a:solidFill>
              <a:srgbClr val="D4D1CA"/>
            </a:solidFill>
            <a:prstDash val="solid"/>
          </a:ln>
        </p:spPr>
        <p:txBody>
          <a:bodyPr/>
          <a:lstStyle/>
          <a:p>
            <a:endParaRPr lang="en-US"/>
          </a:p>
        </p:txBody>
      </p:sp>
      <p:sp>
        <p:nvSpPr>
          <p:cNvPr id="19" name="Text 17"/>
          <p:cNvSpPr/>
          <p:nvPr/>
        </p:nvSpPr>
        <p:spPr>
          <a:xfrm>
            <a:off x="685800" y="4407408"/>
            <a:ext cx="7772400" cy="310896"/>
          </a:xfrm>
          <a:prstGeom prst="rect">
            <a:avLst/>
          </a:prstGeom>
          <a:noFill/>
          <a:ln/>
        </p:spPr>
        <p:txBody>
          <a:bodyPr wrap="square" rtlCol="0" anchor="ctr"/>
          <a:lstStyle/>
          <a:p>
            <a:pPr marL="0" indent="0" algn="l">
              <a:buNone/>
            </a:pPr>
            <a:r>
              <a:rPr lang="en-US" sz="1000" b="1" dirty="0">
                <a:solidFill>
                  <a:srgbClr val="0C4E54"/>
                </a:solidFill>
                <a:latin typeface="Calibri" pitchFamily="34" charset="0"/>
                <a:ea typeface="Calibri" pitchFamily="34" charset="-122"/>
                <a:cs typeface="Calibri" pitchFamily="34" charset="-120"/>
              </a:rPr>
              <a:t>Sacred language: </a:t>
            </a:r>
            <a:r>
              <a:rPr lang="en-US" sz="1000" dirty="0">
                <a:solidFill>
                  <a:srgbClr val="28251D"/>
                </a:solidFill>
                <a:latin typeface="Calibri" pitchFamily="34" charset="0"/>
                <a:ea typeface="Calibri" pitchFamily="34" charset="-122"/>
                <a:cs typeface="Calibri" pitchFamily="34" charset="-120"/>
              </a:rPr>
              <a:t>Only Arabic is the Qur’an proper; translations are “interpretations.” Sunni orthodoxy holds it is uncreated and eternal (cf. the Muʻtazilite controversy, 9th century).</a:t>
            </a:r>
            <a:endParaRPr lang="en-US" sz="1000" dirty="0"/>
          </a:p>
        </p:txBody>
      </p:sp>
      <p:sp>
        <p:nvSpPr>
          <p:cNvPr id="20" name="Text 18"/>
          <p:cNvSpPr/>
          <p:nvPr/>
        </p:nvSpPr>
        <p:spPr>
          <a:xfrm>
            <a:off x="457200" y="4800600"/>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James R. White, What Every Christian Needs to Know About the Qur'an, ch. 2</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Quran.com</a:t>
            </a:r>
            <a:endParaRPr lang="en-US" sz="800" dirty="0"/>
          </a:p>
        </p:txBody>
      </p:sp>
      <p:sp>
        <p:nvSpPr>
          <p:cNvPr id="21" name="Text 19"/>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6</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How to Read the Qur’an</a:t>
            </a:r>
            <a:endParaRPr lang="en-US" sz="2800" dirty="0"/>
          </a:p>
        </p:txBody>
      </p:sp>
      <p:sp>
        <p:nvSpPr>
          <p:cNvPr id="3" name="Shape 1"/>
          <p:cNvSpPr/>
          <p:nvPr/>
        </p:nvSpPr>
        <p:spPr>
          <a:xfrm>
            <a:off x="457200" y="1170432"/>
            <a:ext cx="8229600" cy="960120"/>
          </a:xfrm>
          <a:prstGeom prst="roundRect">
            <a:avLst>
              <a:gd name="adj" fmla="val 11429"/>
            </a:avLst>
          </a:prstGeom>
          <a:solidFill>
            <a:srgbClr val="E8F4F3"/>
          </a:solidFill>
          <a:ln w="6350">
            <a:solidFill>
              <a:srgbClr val="D4D1CA"/>
            </a:solidFill>
            <a:prstDash val="solid"/>
          </a:ln>
        </p:spPr>
        <p:txBody>
          <a:bodyPr/>
          <a:lstStyle/>
          <a:p>
            <a:endParaRPr lang="en-US"/>
          </a:p>
        </p:txBody>
      </p:sp>
      <p:sp>
        <p:nvSpPr>
          <p:cNvPr id="4" name="Text 2"/>
          <p:cNvSpPr/>
          <p:nvPr/>
        </p:nvSpPr>
        <p:spPr>
          <a:xfrm>
            <a:off x="685800" y="1207008"/>
            <a:ext cx="7772400" cy="292608"/>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Abrogation (Naskh): Surah 2:106</a:t>
            </a:r>
            <a:endParaRPr lang="en-US" sz="1200" dirty="0"/>
          </a:p>
        </p:txBody>
      </p:sp>
      <p:sp>
        <p:nvSpPr>
          <p:cNvPr id="5" name="Text 3"/>
          <p:cNvSpPr/>
          <p:nvPr/>
        </p:nvSpPr>
        <p:spPr>
          <a:xfrm>
            <a:off x="685800" y="1508760"/>
            <a:ext cx="7772400" cy="502920"/>
          </a:xfrm>
          <a:prstGeom prst="rect">
            <a:avLst/>
          </a:prstGeom>
          <a:noFill/>
          <a:ln/>
        </p:spPr>
        <p:txBody>
          <a:bodyPr wrap="square" rtlCol="0" anchor="t"/>
          <a:lstStyle/>
          <a:p>
            <a:pPr marL="0" indent="0" algn="l">
              <a:buNone/>
            </a:pPr>
            <a:r>
              <a:rPr lang="en-US" sz="1100" i="1" dirty="0">
                <a:solidFill>
                  <a:srgbClr val="28251D"/>
                </a:solidFill>
                <a:latin typeface="Calibri" pitchFamily="34" charset="0"/>
                <a:ea typeface="Calibri" pitchFamily="34" charset="-122"/>
                <a:cs typeface="Calibri" pitchFamily="34" charset="-120"/>
              </a:rPr>
              <a:t>“Whatever verse We abrogate or cause to be forgotten, We substitute something better or similar.”</a:t>
            </a:r>
            <a:r>
              <a:rPr lang="en-US" sz="1100" dirty="0">
                <a:solidFill>
                  <a:srgbClr val="6B6961"/>
                </a:solidFill>
                <a:latin typeface="Calibri" pitchFamily="34" charset="0"/>
                <a:ea typeface="Calibri" pitchFamily="34" charset="-122"/>
                <a:cs typeface="Calibri" pitchFamily="34" charset="-120"/>
              </a:rPr>
              <a:t> Later revelations can supersede earlier ones — chronology determines precedence.</a:t>
            </a:r>
            <a:endParaRPr lang="en-US" sz="1100" dirty="0"/>
          </a:p>
        </p:txBody>
      </p:sp>
      <p:sp>
        <p:nvSpPr>
          <p:cNvPr id="6" name="Shape 4"/>
          <p:cNvSpPr/>
          <p:nvPr/>
        </p:nvSpPr>
        <p:spPr>
          <a:xfrm>
            <a:off x="457200" y="2304288"/>
            <a:ext cx="8229600" cy="731520"/>
          </a:xfrm>
          <a:prstGeom prst="roundRect">
            <a:avLst>
              <a:gd name="adj" fmla="val 15000"/>
            </a:avLst>
          </a:prstGeom>
          <a:solidFill>
            <a:srgbClr val="FFFFFF"/>
          </a:solidFill>
          <a:ln w="6350">
            <a:solidFill>
              <a:srgbClr val="D4D1CA"/>
            </a:solidFill>
            <a:prstDash val="solid"/>
          </a:ln>
        </p:spPr>
        <p:txBody>
          <a:bodyPr/>
          <a:lstStyle/>
          <a:p>
            <a:endParaRPr lang="en-US"/>
          </a:p>
        </p:txBody>
      </p:sp>
      <p:sp>
        <p:nvSpPr>
          <p:cNvPr id="7" name="Text 5"/>
          <p:cNvSpPr/>
          <p:nvPr/>
        </p:nvSpPr>
        <p:spPr>
          <a:xfrm>
            <a:off x="685800" y="2368296"/>
            <a:ext cx="7772400" cy="246888"/>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Hadith, Sirah &amp; Sunnah</a:t>
            </a:r>
            <a:endParaRPr lang="en-US" sz="1200" dirty="0"/>
          </a:p>
        </p:txBody>
      </p:sp>
      <p:sp>
        <p:nvSpPr>
          <p:cNvPr id="8" name="Text 6"/>
          <p:cNvSpPr/>
          <p:nvPr/>
        </p:nvSpPr>
        <p:spPr>
          <a:xfrm>
            <a:off x="685800" y="2624328"/>
            <a:ext cx="7772400" cy="43891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Hadith: recorded sayings and actions of Muhammad. Sirah: recorded biographies of him. Sunnah: his normative practice. They provide the primary interpretive text for the Qur’an. The six Hadith collections (Bukhari, Muslim, etc.) are almost as authoritative as the Qur’an itself for legal purposes.</a:t>
            </a:r>
            <a:endParaRPr lang="en-US" sz="1000" dirty="0"/>
          </a:p>
        </p:txBody>
      </p:sp>
      <p:sp>
        <p:nvSpPr>
          <p:cNvPr id="9" name="Shape 7"/>
          <p:cNvSpPr/>
          <p:nvPr/>
        </p:nvSpPr>
        <p:spPr>
          <a:xfrm>
            <a:off x="457200" y="3108960"/>
            <a:ext cx="8229600" cy="731520"/>
          </a:xfrm>
          <a:prstGeom prst="roundRect">
            <a:avLst>
              <a:gd name="adj" fmla="val 15000"/>
            </a:avLst>
          </a:prstGeom>
          <a:solidFill>
            <a:srgbClr val="FFFFFF"/>
          </a:solidFill>
          <a:ln w="6350">
            <a:solidFill>
              <a:srgbClr val="D4D1CA"/>
            </a:solidFill>
            <a:prstDash val="solid"/>
          </a:ln>
        </p:spPr>
        <p:txBody>
          <a:bodyPr/>
          <a:lstStyle/>
          <a:p>
            <a:endParaRPr lang="en-US"/>
          </a:p>
        </p:txBody>
      </p:sp>
      <p:sp>
        <p:nvSpPr>
          <p:cNvPr id="10" name="Text 8"/>
          <p:cNvSpPr/>
          <p:nvPr/>
        </p:nvSpPr>
        <p:spPr>
          <a:xfrm>
            <a:off x="685800" y="3172968"/>
            <a:ext cx="7772400" cy="246888"/>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Tafsir (Commentary Tradition)</a:t>
            </a:r>
            <a:endParaRPr lang="en-US" sz="1200" dirty="0"/>
          </a:p>
        </p:txBody>
      </p:sp>
      <p:sp>
        <p:nvSpPr>
          <p:cNvPr id="11" name="Text 9"/>
          <p:cNvSpPr/>
          <p:nvPr/>
        </p:nvSpPr>
        <p:spPr>
          <a:xfrm>
            <a:off x="685800" y="3429000"/>
            <a:ext cx="7772400" cy="34747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Tafsir is the science of Qur’anic interpretation. Classical commentaries by Ibn Kathir, al-Tabari, and others are essential reading. Muslims do not read the Qur’an in isolation any more than Reformed Christians read the Bible without commentaries — context and tradition matter.</a:t>
            </a:r>
            <a:endParaRPr lang="en-US" sz="1000" dirty="0"/>
          </a:p>
        </p:txBody>
      </p:sp>
      <p:sp>
        <p:nvSpPr>
          <p:cNvPr id="12" name="Shape 10"/>
          <p:cNvSpPr/>
          <p:nvPr/>
        </p:nvSpPr>
        <p:spPr>
          <a:xfrm>
            <a:off x="457200" y="3913632"/>
            <a:ext cx="8229600" cy="731520"/>
          </a:xfrm>
          <a:prstGeom prst="roundRect">
            <a:avLst>
              <a:gd name="adj" fmla="val 15000"/>
            </a:avLst>
          </a:prstGeom>
          <a:solidFill>
            <a:srgbClr val="FFFFFF"/>
          </a:solidFill>
          <a:ln w="6350">
            <a:solidFill>
              <a:srgbClr val="D4D1CA"/>
            </a:solidFill>
            <a:prstDash val="solid"/>
          </a:ln>
        </p:spPr>
        <p:txBody>
          <a:bodyPr/>
          <a:lstStyle/>
          <a:p>
            <a:endParaRPr lang="en-US"/>
          </a:p>
        </p:txBody>
      </p:sp>
      <p:sp>
        <p:nvSpPr>
          <p:cNvPr id="13" name="Text 11"/>
          <p:cNvSpPr/>
          <p:nvPr/>
        </p:nvSpPr>
        <p:spPr>
          <a:xfrm>
            <a:off x="685800" y="3977640"/>
            <a:ext cx="7772400" cy="246888"/>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Why Christians Find It Disorienting</a:t>
            </a:r>
            <a:endParaRPr lang="en-US" sz="1200" dirty="0"/>
          </a:p>
        </p:txBody>
      </p:sp>
      <p:sp>
        <p:nvSpPr>
          <p:cNvPr id="14" name="Text 12"/>
          <p:cNvSpPr/>
          <p:nvPr/>
        </p:nvSpPr>
        <p:spPr>
          <a:xfrm>
            <a:off x="685800" y="4233672"/>
            <a:ext cx="7772400" cy="34747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The Qur’an is not narrative: no Genesis-to-Revelation arc, no redemptive storyline. It is more like a collection of proclamations, regulations, and polemical dialogues. Key Biblical figures (Adam, Moses, Jesus) appear but in different roles and with different outcomes.</a:t>
            </a:r>
            <a:endParaRPr lang="en-US" sz="1000" dirty="0"/>
          </a:p>
        </p:txBody>
      </p:sp>
      <p:sp>
        <p:nvSpPr>
          <p:cNvPr id="15" name="Text 13"/>
          <p:cNvSpPr/>
          <p:nvPr/>
        </p:nvSpPr>
        <p:spPr>
          <a:xfrm>
            <a:off x="457200" y="4892040"/>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James R. White, What Every Christian Needs to Know About the Qur'an, ch. 2</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Surah 2:106 — Quran.com</a:t>
            </a:r>
            <a:endParaRPr lang="en-US" sz="800" dirty="0"/>
          </a:p>
        </p:txBody>
      </p:sp>
      <p:sp>
        <p:nvSpPr>
          <p:cNvPr id="16" name="Text 14"/>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7</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Key Islamic Concepts</a:t>
            </a:r>
            <a:endParaRPr lang="en-US" sz="2800" dirty="0"/>
          </a:p>
        </p:txBody>
      </p:sp>
      <p:sp>
        <p:nvSpPr>
          <p:cNvPr id="3" name="Shape 1"/>
          <p:cNvSpPr/>
          <p:nvPr/>
        </p:nvSpPr>
        <p:spPr>
          <a:xfrm>
            <a:off x="457200" y="1188720"/>
            <a:ext cx="3931920" cy="1536192"/>
          </a:xfrm>
          <a:prstGeom prst="roundRect">
            <a:avLst>
              <a:gd name="adj" fmla="val 7143"/>
            </a:avLst>
          </a:prstGeom>
          <a:solidFill>
            <a:srgbClr val="E8F4F3"/>
          </a:solidFill>
          <a:ln w="6350">
            <a:solidFill>
              <a:srgbClr val="D4D1CA"/>
            </a:solidFill>
            <a:prstDash val="solid"/>
          </a:ln>
        </p:spPr>
        <p:txBody>
          <a:bodyPr/>
          <a:lstStyle/>
          <a:p>
            <a:endParaRPr lang="en-US"/>
          </a:p>
        </p:txBody>
      </p:sp>
      <p:sp>
        <p:nvSpPr>
          <p:cNvPr id="4" name="Text 2"/>
          <p:cNvSpPr/>
          <p:nvPr/>
        </p:nvSpPr>
        <p:spPr>
          <a:xfrm>
            <a:off x="640080" y="128016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Mithaq — Primordial Covenant</a:t>
            </a:r>
            <a:endParaRPr lang="en-US" sz="1150" dirty="0"/>
          </a:p>
        </p:txBody>
      </p:sp>
      <p:sp>
        <p:nvSpPr>
          <p:cNvPr id="5" name="Text 3"/>
          <p:cNvSpPr/>
          <p:nvPr/>
        </p:nvSpPr>
        <p:spPr>
          <a:xfrm>
            <a:off x="640080" y="1554480"/>
            <a:ext cx="3566160" cy="182880"/>
          </a:xfrm>
          <a:prstGeom prst="rect">
            <a:avLst/>
          </a:prstGeom>
          <a:noFill/>
          <a:ln/>
        </p:spPr>
        <p:txBody>
          <a:bodyPr wrap="square" rtlCol="0" anchor="t"/>
          <a:lstStyle/>
          <a:p>
            <a:pPr marL="0" indent="0" algn="l">
              <a:buNone/>
            </a:pPr>
            <a:r>
              <a:rPr lang="en-US" sz="900" i="1" dirty="0">
                <a:solidFill>
                  <a:srgbClr val="6B6961"/>
                </a:solidFill>
                <a:latin typeface="Calibri" pitchFamily="34" charset="0"/>
                <a:ea typeface="Calibri" pitchFamily="34" charset="-122"/>
                <a:cs typeface="Calibri" pitchFamily="34" charset="-120"/>
              </a:rPr>
              <a:t>Surah 7:172</a:t>
            </a:r>
            <a:endParaRPr lang="en-US" sz="900" dirty="0"/>
          </a:p>
        </p:txBody>
      </p:sp>
      <p:sp>
        <p:nvSpPr>
          <p:cNvPr id="6" name="Text 4"/>
          <p:cNvSpPr/>
          <p:nvPr/>
        </p:nvSpPr>
        <p:spPr>
          <a:xfrm>
            <a:off x="640080" y="1755648"/>
            <a:ext cx="3566160" cy="89611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Before creation, all human souls were gathered and testified to God’s lordship (“Am I not your Lord?” — “Yes, we testify.”). This covenant grounds Islamic theology of human responsibility.</a:t>
            </a:r>
            <a:endParaRPr lang="en-US" sz="1000" dirty="0"/>
          </a:p>
        </p:txBody>
      </p:sp>
      <p:sp>
        <p:nvSpPr>
          <p:cNvPr id="7" name="Shape 5"/>
          <p:cNvSpPr/>
          <p:nvPr/>
        </p:nvSpPr>
        <p:spPr>
          <a:xfrm>
            <a:off x="4572000" y="1188720"/>
            <a:ext cx="3931920" cy="1536192"/>
          </a:xfrm>
          <a:prstGeom prst="roundRect">
            <a:avLst>
              <a:gd name="adj" fmla="val 7143"/>
            </a:avLst>
          </a:prstGeom>
          <a:solidFill>
            <a:srgbClr val="E8F4F3"/>
          </a:solidFill>
          <a:ln w="6350">
            <a:solidFill>
              <a:srgbClr val="D4D1CA"/>
            </a:solidFill>
            <a:prstDash val="solid"/>
          </a:ln>
        </p:spPr>
        <p:txBody>
          <a:bodyPr/>
          <a:lstStyle/>
          <a:p>
            <a:endParaRPr lang="en-US"/>
          </a:p>
        </p:txBody>
      </p:sp>
      <p:sp>
        <p:nvSpPr>
          <p:cNvPr id="8" name="Text 6"/>
          <p:cNvSpPr/>
          <p:nvPr/>
        </p:nvSpPr>
        <p:spPr>
          <a:xfrm>
            <a:off x="4754880" y="128016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Fitra — Innate Disposition</a:t>
            </a:r>
            <a:endParaRPr lang="en-US" sz="1150" dirty="0"/>
          </a:p>
        </p:txBody>
      </p:sp>
      <p:sp>
        <p:nvSpPr>
          <p:cNvPr id="9" name="Text 7"/>
          <p:cNvSpPr/>
          <p:nvPr/>
        </p:nvSpPr>
        <p:spPr>
          <a:xfrm>
            <a:off x="4754880" y="1554480"/>
            <a:ext cx="3566160" cy="182880"/>
          </a:xfrm>
          <a:prstGeom prst="rect">
            <a:avLst/>
          </a:prstGeom>
          <a:noFill/>
          <a:ln/>
        </p:spPr>
        <p:txBody>
          <a:bodyPr wrap="square" rtlCol="0" anchor="t"/>
          <a:lstStyle/>
          <a:p>
            <a:pPr marL="0" indent="0" algn="l">
              <a:buNone/>
            </a:pPr>
            <a:r>
              <a:rPr lang="en-US" sz="900" i="1" dirty="0">
                <a:solidFill>
                  <a:srgbClr val="6B6961"/>
                </a:solidFill>
                <a:latin typeface="Calibri" pitchFamily="34" charset="0"/>
                <a:ea typeface="Calibri" pitchFamily="34" charset="-122"/>
                <a:cs typeface="Calibri" pitchFamily="34" charset="-120"/>
              </a:rPr>
              <a:t>Surah 30:30</a:t>
            </a:r>
            <a:endParaRPr lang="en-US" sz="900" dirty="0"/>
          </a:p>
        </p:txBody>
      </p:sp>
      <p:sp>
        <p:nvSpPr>
          <p:cNvPr id="10" name="Text 8"/>
          <p:cNvSpPr/>
          <p:nvPr/>
        </p:nvSpPr>
        <p:spPr>
          <a:xfrm>
            <a:off x="4754880" y="1755648"/>
            <a:ext cx="3566160" cy="89611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Every human is born Muslim — with an innate orientation toward God (fitra). On this view, it is upbringing (especially non-Muslim parents) that corrupts this original state.</a:t>
            </a:r>
            <a:endParaRPr lang="en-US" sz="1000" dirty="0"/>
          </a:p>
        </p:txBody>
      </p:sp>
      <p:sp>
        <p:nvSpPr>
          <p:cNvPr id="11" name="Shape 9"/>
          <p:cNvSpPr/>
          <p:nvPr/>
        </p:nvSpPr>
        <p:spPr>
          <a:xfrm>
            <a:off x="457200" y="2880360"/>
            <a:ext cx="3931920" cy="1536192"/>
          </a:xfrm>
          <a:prstGeom prst="roundRect">
            <a:avLst>
              <a:gd name="adj" fmla="val 7143"/>
            </a:avLst>
          </a:prstGeom>
          <a:solidFill>
            <a:srgbClr val="FFFFFF"/>
          </a:solidFill>
          <a:ln w="6350">
            <a:solidFill>
              <a:srgbClr val="D4D1CA"/>
            </a:solidFill>
            <a:prstDash val="solid"/>
          </a:ln>
        </p:spPr>
        <p:txBody>
          <a:bodyPr/>
          <a:lstStyle/>
          <a:p>
            <a:endParaRPr lang="en-US"/>
          </a:p>
        </p:txBody>
      </p:sp>
      <p:sp>
        <p:nvSpPr>
          <p:cNvPr id="12" name="Text 10"/>
          <p:cNvSpPr/>
          <p:nvPr/>
        </p:nvSpPr>
        <p:spPr>
          <a:xfrm>
            <a:off x="640080" y="297180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The Five Pillars</a:t>
            </a:r>
            <a:endParaRPr lang="en-US" sz="1150" dirty="0"/>
          </a:p>
        </p:txBody>
      </p:sp>
      <p:sp>
        <p:nvSpPr>
          <p:cNvPr id="13" name="Text 11"/>
          <p:cNvSpPr/>
          <p:nvPr/>
        </p:nvSpPr>
        <p:spPr>
          <a:xfrm>
            <a:off x="640080" y="3246120"/>
            <a:ext cx="3566160" cy="182880"/>
          </a:xfrm>
          <a:prstGeom prst="rect">
            <a:avLst/>
          </a:prstGeom>
          <a:noFill/>
          <a:ln/>
        </p:spPr>
        <p:txBody>
          <a:bodyPr wrap="square" rtlCol="0" anchor="t"/>
          <a:lstStyle/>
          <a:p>
            <a:pPr marL="0" indent="0" algn="l">
              <a:buNone/>
            </a:pPr>
            <a:r>
              <a:rPr lang="en-US" sz="900" i="1" dirty="0">
                <a:solidFill>
                  <a:srgbClr val="6B6961"/>
                </a:solidFill>
                <a:latin typeface="Calibri" pitchFamily="34" charset="0"/>
                <a:ea typeface="Calibri" pitchFamily="34" charset="-122"/>
                <a:cs typeface="Calibri" pitchFamily="34" charset="-120"/>
              </a:rPr>
              <a:t>Hadith — Bukhari 1:2:7</a:t>
            </a:r>
            <a:endParaRPr lang="en-US" sz="900" dirty="0"/>
          </a:p>
        </p:txBody>
      </p:sp>
      <p:sp>
        <p:nvSpPr>
          <p:cNvPr id="14" name="Text 12"/>
          <p:cNvSpPr/>
          <p:nvPr/>
        </p:nvSpPr>
        <p:spPr>
          <a:xfrm>
            <a:off x="640080" y="3447288"/>
            <a:ext cx="3566160" cy="89611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Shahada (testimony of faith) — Salat (5 daily prayers) — Zakat (almsgiving, 2.5% of surplus wealth) — Sawm (fasting during Ramadan) — Hajj (pilgrimage to Mecca once if able).</a:t>
            </a:r>
            <a:endParaRPr lang="en-US" sz="1000" dirty="0"/>
          </a:p>
        </p:txBody>
      </p:sp>
      <p:sp>
        <p:nvSpPr>
          <p:cNvPr id="15" name="Shape 13"/>
          <p:cNvSpPr/>
          <p:nvPr/>
        </p:nvSpPr>
        <p:spPr>
          <a:xfrm>
            <a:off x="4572000" y="2880360"/>
            <a:ext cx="3931920" cy="1536192"/>
          </a:xfrm>
          <a:prstGeom prst="roundRect">
            <a:avLst>
              <a:gd name="adj" fmla="val 7143"/>
            </a:avLst>
          </a:prstGeom>
          <a:solidFill>
            <a:srgbClr val="FFFFFF"/>
          </a:solidFill>
          <a:ln w="6350">
            <a:solidFill>
              <a:srgbClr val="D4D1CA"/>
            </a:solidFill>
            <a:prstDash val="solid"/>
          </a:ln>
        </p:spPr>
        <p:txBody>
          <a:bodyPr/>
          <a:lstStyle/>
          <a:p>
            <a:endParaRPr lang="en-US"/>
          </a:p>
        </p:txBody>
      </p:sp>
      <p:sp>
        <p:nvSpPr>
          <p:cNvPr id="16" name="Text 14"/>
          <p:cNvSpPr/>
          <p:nvPr/>
        </p:nvSpPr>
        <p:spPr>
          <a:xfrm>
            <a:off x="4754880" y="2971800"/>
            <a:ext cx="3566160" cy="274320"/>
          </a:xfrm>
          <a:prstGeom prst="rect">
            <a:avLst/>
          </a:prstGeom>
          <a:noFill/>
          <a:ln/>
        </p:spPr>
        <p:txBody>
          <a:bodyPr wrap="square" rtlCol="0" anchor="t"/>
          <a:lstStyle/>
          <a:p>
            <a:pPr marL="0" indent="0" algn="l">
              <a:buNone/>
            </a:pPr>
            <a:r>
              <a:rPr lang="en-US" sz="1150" b="1" dirty="0">
                <a:solidFill>
                  <a:srgbClr val="0C4E54"/>
                </a:solidFill>
                <a:latin typeface="Calibri" pitchFamily="34" charset="0"/>
                <a:ea typeface="Calibri" pitchFamily="34" charset="-122"/>
                <a:cs typeface="Calibri" pitchFamily="34" charset="-120"/>
              </a:rPr>
              <a:t>Ummah — The Muslim Community</a:t>
            </a:r>
            <a:endParaRPr lang="en-US" sz="1150" dirty="0"/>
          </a:p>
        </p:txBody>
      </p:sp>
      <p:sp>
        <p:nvSpPr>
          <p:cNvPr id="17" name="Text 15"/>
          <p:cNvSpPr/>
          <p:nvPr/>
        </p:nvSpPr>
        <p:spPr>
          <a:xfrm>
            <a:off x="4754880" y="3246120"/>
            <a:ext cx="3566160" cy="182880"/>
          </a:xfrm>
          <a:prstGeom prst="rect">
            <a:avLst/>
          </a:prstGeom>
          <a:noFill/>
          <a:ln/>
        </p:spPr>
        <p:txBody>
          <a:bodyPr wrap="square" rtlCol="0" anchor="t"/>
          <a:lstStyle/>
          <a:p>
            <a:pPr marL="0" indent="0" algn="l">
              <a:buNone/>
            </a:pPr>
            <a:r>
              <a:rPr lang="en-US" sz="900" i="1" dirty="0">
                <a:solidFill>
                  <a:srgbClr val="6B6961"/>
                </a:solidFill>
                <a:latin typeface="Calibri" pitchFamily="34" charset="0"/>
                <a:ea typeface="Calibri" pitchFamily="34" charset="-122"/>
                <a:cs typeface="Calibri" pitchFamily="34" charset="-120"/>
              </a:rPr>
              <a:t>Surah 3:110</a:t>
            </a:r>
            <a:endParaRPr lang="en-US" sz="900" dirty="0"/>
          </a:p>
        </p:txBody>
      </p:sp>
      <p:sp>
        <p:nvSpPr>
          <p:cNvPr id="18" name="Text 16"/>
          <p:cNvSpPr/>
          <p:nvPr/>
        </p:nvSpPr>
        <p:spPr>
          <a:xfrm>
            <a:off x="4754880" y="3447288"/>
            <a:ext cx="3566160" cy="896112"/>
          </a:xfrm>
          <a:prstGeom prst="rect">
            <a:avLst/>
          </a:prstGeom>
          <a:noFill/>
          <a:ln/>
        </p:spPr>
        <p:txBody>
          <a:bodyPr wrap="square" rtlCol="0" anchor="t"/>
          <a:lstStyle/>
          <a:p>
            <a:pPr marL="0" indent="0" algn="l">
              <a:buNone/>
            </a:pPr>
            <a:r>
              <a:rPr lang="en-US" sz="1000" dirty="0">
                <a:solidFill>
                  <a:srgbClr val="28251D"/>
                </a:solidFill>
                <a:latin typeface="Calibri" pitchFamily="34" charset="0"/>
                <a:ea typeface="Calibri" pitchFamily="34" charset="-122"/>
                <a:cs typeface="Calibri" pitchFamily="34" charset="-120"/>
              </a:rPr>
              <a:t>The worldwide community of Muslims — transcending tribe, nation, and race. Islam is inherently communal and political; there is no private faith divorced from the Ummah’s welfare and law.</a:t>
            </a:r>
            <a:endParaRPr lang="en-US" sz="1000" dirty="0"/>
          </a:p>
        </p:txBody>
      </p:sp>
      <p:sp>
        <p:nvSpPr>
          <p:cNvPr id="19" name="Text 17"/>
          <p:cNvSpPr/>
          <p:nvPr/>
        </p:nvSpPr>
        <p:spPr>
          <a:xfrm>
            <a:off x="457200" y="4800600"/>
            <a:ext cx="8229600" cy="228600"/>
          </a:xfrm>
          <a:prstGeom prst="rect">
            <a:avLst/>
          </a:prstGeom>
          <a:noFill/>
          <a:ln/>
        </p:spPr>
        <p:txBody>
          <a:bodyPr wrap="square" rtlCol="0" anchor="b"/>
          <a:lstStyle/>
          <a:p>
            <a:pPr marL="0" indent="0">
              <a:buNone/>
            </a:pPr>
            <a:r>
              <a:rPr lang="en-US" sz="800" dirty="0">
                <a:solidFill>
                  <a:srgbClr val="6B6961"/>
                </a:solidFill>
                <a:latin typeface="Calibri" pitchFamily="34" charset="0"/>
                <a:ea typeface="Calibri" pitchFamily="34" charset="-122"/>
                <a:cs typeface="Calibri" pitchFamily="34" charset="-120"/>
              </a:rPr>
              <a:t>Source: </a:t>
            </a:r>
            <a:r>
              <a:rPr lang="en-US" sz="800" u="sng" dirty="0">
                <a:solidFill>
                  <a:srgbClr val="01696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Surah 7:172 — Quran.com</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Surah 30:30 — Quran.com</a:t>
            </a:r>
            <a:r>
              <a:rPr lang="en-US" sz="800" dirty="0">
                <a:solidFill>
                  <a:srgbClr val="6B6961"/>
                </a:solidFill>
                <a:latin typeface="Calibri" pitchFamily="34" charset="0"/>
                <a:ea typeface="Calibri" pitchFamily="34" charset="-122"/>
                <a:cs typeface="Calibri" pitchFamily="34" charset="-120"/>
              </a:rPr>
              <a:t>, </a:t>
            </a:r>
            <a:r>
              <a:rPr lang="en-US" sz="800" u="sng" dirty="0">
                <a:solidFill>
                  <a:srgbClr val="01696F"/>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Sahih al-Bukhari 1:2:7 — sunnah.com</a:t>
            </a:r>
            <a:endParaRPr lang="en-US" sz="800" dirty="0"/>
          </a:p>
        </p:txBody>
      </p:sp>
      <p:sp>
        <p:nvSpPr>
          <p:cNvPr id="20" name="Text 18"/>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8</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4F1EB"/>
        </a:solidFill>
        <a:effectLst/>
      </p:bgPr>
    </p:bg>
    <p:spTree>
      <p:nvGrpSpPr>
        <p:cNvPr id="1" name=""/>
        <p:cNvGrpSpPr/>
        <p:nvPr/>
      </p:nvGrpSpPr>
      <p:grpSpPr>
        <a:xfrm>
          <a:off x="0" y="0"/>
          <a:ext cx="0" cy="0"/>
          <a:chOff x="0" y="0"/>
          <a:chExt cx="0" cy="0"/>
        </a:xfrm>
      </p:grpSpPr>
      <p:sp>
        <p:nvSpPr>
          <p:cNvPr id="2" name="Text 0"/>
          <p:cNvSpPr/>
          <p:nvPr/>
        </p:nvSpPr>
        <p:spPr>
          <a:xfrm>
            <a:off x="731520" y="457200"/>
            <a:ext cx="7680960" cy="594360"/>
          </a:xfrm>
          <a:prstGeom prst="rect">
            <a:avLst/>
          </a:prstGeom>
          <a:noFill/>
          <a:ln/>
        </p:spPr>
        <p:txBody>
          <a:bodyPr wrap="square" rtlCol="0" anchor="ctr"/>
          <a:lstStyle/>
          <a:p>
            <a:pPr marL="0" indent="0" algn="l">
              <a:buNone/>
            </a:pPr>
            <a:r>
              <a:rPr lang="en-US" sz="2800" b="1" dirty="0">
                <a:solidFill>
                  <a:srgbClr val="28251D"/>
                </a:solidFill>
                <a:latin typeface="Georgia" pitchFamily="34" charset="0"/>
                <a:ea typeface="Georgia" pitchFamily="34" charset="-122"/>
                <a:cs typeface="Georgia" pitchFamily="34" charset="-120"/>
              </a:rPr>
              <a:t>Discussion Questions</a:t>
            </a:r>
            <a:endParaRPr lang="en-US" sz="2800" dirty="0"/>
          </a:p>
        </p:txBody>
      </p:sp>
      <p:sp>
        <p:nvSpPr>
          <p:cNvPr id="3" name="Shape 1"/>
          <p:cNvSpPr/>
          <p:nvPr/>
        </p:nvSpPr>
        <p:spPr>
          <a:xfrm>
            <a:off x="457200" y="1170432"/>
            <a:ext cx="8229600" cy="768096"/>
          </a:xfrm>
          <a:prstGeom prst="roundRect">
            <a:avLst>
              <a:gd name="adj" fmla="val 14286"/>
            </a:avLst>
          </a:prstGeom>
          <a:solidFill>
            <a:srgbClr val="FFFFFF"/>
          </a:solidFill>
          <a:ln w="6350">
            <a:solidFill>
              <a:srgbClr val="D4D1CA"/>
            </a:solidFill>
            <a:prstDash val="solid"/>
          </a:ln>
        </p:spPr>
        <p:txBody>
          <a:bodyPr/>
          <a:lstStyle/>
          <a:p>
            <a:endParaRPr lang="en-US"/>
          </a:p>
        </p:txBody>
      </p:sp>
      <p:sp>
        <p:nvSpPr>
          <p:cNvPr id="4" name="Text 2"/>
          <p:cNvSpPr/>
          <p:nvPr/>
        </p:nvSpPr>
        <p:spPr>
          <a:xfrm>
            <a:off x="685800" y="1234440"/>
            <a:ext cx="7772400" cy="256032"/>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1.  Muhammad’s Medinan Biography</a:t>
            </a:r>
            <a:endParaRPr lang="en-US" sz="1200" dirty="0"/>
          </a:p>
        </p:txBody>
      </p:sp>
      <p:sp>
        <p:nvSpPr>
          <p:cNvPr id="5" name="Text 3"/>
          <p:cNvSpPr/>
          <p:nvPr/>
        </p:nvSpPr>
        <p:spPr>
          <a:xfrm>
            <a:off x="685800" y="1508760"/>
            <a:ext cx="7772400" cy="365760"/>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How does the shift in the Medinan period — military campaigns, political governance, legal revelation — affect how we evaluate Muhammad’s prophetic claims? How does this compare with the biblical prophets and with Jesus?</a:t>
            </a:r>
            <a:endParaRPr lang="en-US" sz="1050" dirty="0"/>
          </a:p>
        </p:txBody>
      </p:sp>
      <p:sp>
        <p:nvSpPr>
          <p:cNvPr id="6" name="Shape 4"/>
          <p:cNvSpPr/>
          <p:nvPr/>
        </p:nvSpPr>
        <p:spPr>
          <a:xfrm>
            <a:off x="457200" y="1993392"/>
            <a:ext cx="8229600" cy="768096"/>
          </a:xfrm>
          <a:prstGeom prst="roundRect">
            <a:avLst>
              <a:gd name="adj" fmla="val 14286"/>
            </a:avLst>
          </a:prstGeom>
          <a:solidFill>
            <a:srgbClr val="FFFFFF"/>
          </a:solidFill>
          <a:ln w="6350">
            <a:solidFill>
              <a:srgbClr val="D4D1CA"/>
            </a:solidFill>
            <a:prstDash val="solid"/>
          </a:ln>
        </p:spPr>
        <p:txBody>
          <a:bodyPr/>
          <a:lstStyle/>
          <a:p>
            <a:endParaRPr lang="en-US"/>
          </a:p>
        </p:txBody>
      </p:sp>
      <p:sp>
        <p:nvSpPr>
          <p:cNvPr id="7" name="Text 5"/>
          <p:cNvSpPr/>
          <p:nvPr/>
        </p:nvSpPr>
        <p:spPr>
          <a:xfrm>
            <a:off x="685800" y="2057400"/>
            <a:ext cx="7772400" cy="256032"/>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2.  The Qur’an’s Non-Chronological Structure</a:t>
            </a:r>
            <a:endParaRPr lang="en-US" sz="1200" dirty="0"/>
          </a:p>
        </p:txBody>
      </p:sp>
      <p:sp>
        <p:nvSpPr>
          <p:cNvPr id="8" name="Text 6"/>
          <p:cNvSpPr/>
          <p:nvPr/>
        </p:nvSpPr>
        <p:spPr>
          <a:xfrm>
            <a:off x="685800" y="2331720"/>
            <a:ext cx="7772400" cy="365760"/>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The Qur’an is arranged by length, not chronology. How does this differ from the Bible’s structure, and why does it matter for interpretation — especially given the principle of abrogation?</a:t>
            </a:r>
            <a:endParaRPr lang="en-US" sz="1050" dirty="0"/>
          </a:p>
        </p:txBody>
      </p:sp>
      <p:sp>
        <p:nvSpPr>
          <p:cNvPr id="9" name="Shape 7"/>
          <p:cNvSpPr/>
          <p:nvPr/>
        </p:nvSpPr>
        <p:spPr>
          <a:xfrm>
            <a:off x="457200" y="2816352"/>
            <a:ext cx="8229600" cy="768096"/>
          </a:xfrm>
          <a:prstGeom prst="roundRect">
            <a:avLst>
              <a:gd name="adj" fmla="val 14286"/>
            </a:avLst>
          </a:prstGeom>
          <a:solidFill>
            <a:srgbClr val="FFFFFF"/>
          </a:solidFill>
          <a:ln w="6350">
            <a:solidFill>
              <a:srgbClr val="D4D1CA"/>
            </a:solidFill>
            <a:prstDash val="solid"/>
          </a:ln>
        </p:spPr>
        <p:txBody>
          <a:bodyPr/>
          <a:lstStyle/>
          <a:p>
            <a:endParaRPr lang="en-US"/>
          </a:p>
        </p:txBody>
      </p:sp>
      <p:sp>
        <p:nvSpPr>
          <p:cNvPr id="10" name="Text 8"/>
          <p:cNvSpPr/>
          <p:nvPr/>
        </p:nvSpPr>
        <p:spPr>
          <a:xfrm>
            <a:off x="685800" y="2880360"/>
            <a:ext cx="7772400" cy="256032"/>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3.  The Five Pillars and the Means of Grace</a:t>
            </a:r>
            <a:endParaRPr lang="en-US" sz="1200" dirty="0"/>
          </a:p>
        </p:txBody>
      </p:sp>
      <p:sp>
        <p:nvSpPr>
          <p:cNvPr id="11" name="Text 9"/>
          <p:cNvSpPr/>
          <p:nvPr/>
        </p:nvSpPr>
        <p:spPr>
          <a:xfrm>
            <a:off x="685800" y="3154680"/>
            <a:ext cx="7772400" cy="365760"/>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What parallels and differences do you see between the Islamic Five Pillars (Shahada, Salat, Zakat, Sawm, Hajj) and the Christian means of grace (Word, prayer, sacraments, fellowship)?</a:t>
            </a:r>
            <a:endParaRPr lang="en-US" sz="1050" dirty="0"/>
          </a:p>
        </p:txBody>
      </p:sp>
      <p:sp>
        <p:nvSpPr>
          <p:cNvPr id="12" name="Shape 10"/>
          <p:cNvSpPr/>
          <p:nvPr/>
        </p:nvSpPr>
        <p:spPr>
          <a:xfrm>
            <a:off x="457200" y="3639312"/>
            <a:ext cx="8229600" cy="768096"/>
          </a:xfrm>
          <a:prstGeom prst="roundRect">
            <a:avLst>
              <a:gd name="adj" fmla="val 14286"/>
            </a:avLst>
          </a:prstGeom>
          <a:solidFill>
            <a:srgbClr val="FFFFFF"/>
          </a:solidFill>
          <a:ln w="6350">
            <a:solidFill>
              <a:srgbClr val="D4D1CA"/>
            </a:solidFill>
            <a:prstDash val="solid"/>
          </a:ln>
        </p:spPr>
        <p:txBody>
          <a:bodyPr/>
          <a:lstStyle/>
          <a:p>
            <a:endParaRPr lang="en-US"/>
          </a:p>
        </p:txBody>
      </p:sp>
      <p:sp>
        <p:nvSpPr>
          <p:cNvPr id="13" name="Text 11"/>
          <p:cNvSpPr/>
          <p:nvPr/>
        </p:nvSpPr>
        <p:spPr>
          <a:xfrm>
            <a:off x="685800" y="3703320"/>
            <a:ext cx="7772400" cy="256032"/>
          </a:xfrm>
          <a:prstGeom prst="rect">
            <a:avLst/>
          </a:prstGeom>
          <a:noFill/>
          <a:ln/>
        </p:spPr>
        <p:txBody>
          <a:bodyPr wrap="square" rtlCol="0" anchor="t"/>
          <a:lstStyle/>
          <a:p>
            <a:pPr marL="0" indent="0" algn="l">
              <a:buNone/>
            </a:pPr>
            <a:r>
              <a:rPr lang="en-US" sz="1200" b="1" dirty="0">
                <a:solidFill>
                  <a:srgbClr val="0C4E54"/>
                </a:solidFill>
                <a:latin typeface="Calibri" pitchFamily="34" charset="0"/>
                <a:ea typeface="Calibri" pitchFamily="34" charset="-122"/>
                <a:cs typeface="Calibri" pitchFamily="34" charset="-120"/>
              </a:rPr>
              <a:t>4.  Fitra and Reformed Anthropology</a:t>
            </a:r>
            <a:endParaRPr lang="en-US" sz="1200" dirty="0"/>
          </a:p>
        </p:txBody>
      </p:sp>
      <p:sp>
        <p:nvSpPr>
          <p:cNvPr id="14" name="Text 12"/>
          <p:cNvSpPr/>
          <p:nvPr/>
        </p:nvSpPr>
        <p:spPr>
          <a:xfrm>
            <a:off x="685800" y="3977640"/>
            <a:ext cx="7772400" cy="365760"/>
          </a:xfrm>
          <a:prstGeom prst="rect">
            <a:avLst/>
          </a:prstGeom>
          <a:noFill/>
          <a:ln/>
        </p:spPr>
        <p:txBody>
          <a:bodyPr wrap="square" rtlCol="0" anchor="t"/>
          <a:lstStyle/>
          <a:p>
            <a:pPr marL="0" indent="0" algn="l">
              <a:buNone/>
            </a:pPr>
            <a:r>
              <a:rPr lang="en-US" sz="1050" dirty="0">
                <a:solidFill>
                  <a:srgbClr val="28251D"/>
                </a:solidFill>
                <a:latin typeface="Calibri" pitchFamily="34" charset="0"/>
                <a:ea typeface="Calibri" pitchFamily="34" charset="-122"/>
                <a:cs typeface="Calibri" pitchFamily="34" charset="-120"/>
              </a:rPr>
              <a:t>The Qur’an teaches every person is born Muslim (Fitra) but corrupted by environment. How does this compare with Reformed theology’s doctrine of original sin and the noetic effects of the fall?</a:t>
            </a:r>
            <a:endParaRPr lang="en-US" sz="1050" dirty="0"/>
          </a:p>
        </p:txBody>
      </p:sp>
      <p:sp>
        <p:nvSpPr>
          <p:cNvPr id="15" name="Text 13"/>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6B6961"/>
                </a:solidFill>
                <a:latin typeface="Calibri" pitchFamily="34" charset="0"/>
                <a:ea typeface="Calibri" pitchFamily="34" charset="-122"/>
                <a:cs typeface="Calibri" pitchFamily="34" charset="-120"/>
              </a:rPr>
              <a:t>9</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1B2A3A"/>
        </a:solidFill>
        <a:effectLst/>
      </p:bgPr>
    </p:bg>
    <p:spTree>
      <p:nvGrpSpPr>
        <p:cNvPr id="1" name=""/>
        <p:cNvGrpSpPr/>
        <p:nvPr/>
      </p:nvGrpSpPr>
      <p:grpSpPr>
        <a:xfrm>
          <a:off x="0" y="0"/>
          <a:ext cx="0" cy="0"/>
          <a:chOff x="0" y="0"/>
          <a:chExt cx="0" cy="0"/>
        </a:xfrm>
      </p:grpSpPr>
      <p:sp>
        <p:nvSpPr>
          <p:cNvPr id="2" name="Text 0"/>
          <p:cNvSpPr/>
          <p:nvPr/>
        </p:nvSpPr>
        <p:spPr>
          <a:xfrm>
            <a:off x="731520" y="548640"/>
            <a:ext cx="7680960" cy="502920"/>
          </a:xfrm>
          <a:prstGeom prst="rect">
            <a:avLst/>
          </a:prstGeom>
          <a:noFill/>
          <a:ln/>
        </p:spPr>
        <p:txBody>
          <a:bodyPr wrap="square" rtlCol="0" anchor="ctr"/>
          <a:lstStyle/>
          <a:p>
            <a:pPr marL="0" indent="0" algn="l">
              <a:buNone/>
            </a:pPr>
            <a:r>
              <a:rPr lang="en-US" sz="2800" b="1" dirty="0">
                <a:solidFill>
                  <a:srgbClr val="FFFFFF"/>
                </a:solidFill>
                <a:latin typeface="Georgia" pitchFamily="34" charset="0"/>
                <a:ea typeface="Georgia" pitchFamily="34" charset="-122"/>
                <a:cs typeface="Georgia" pitchFamily="34" charset="-120"/>
              </a:rPr>
              <a:t>Next Week — Week 2 of 6</a:t>
            </a:r>
            <a:endParaRPr lang="en-US" sz="2800" dirty="0"/>
          </a:p>
        </p:txBody>
      </p:sp>
      <p:sp>
        <p:nvSpPr>
          <p:cNvPr id="3" name="Shape 1"/>
          <p:cNvSpPr/>
          <p:nvPr/>
        </p:nvSpPr>
        <p:spPr>
          <a:xfrm>
            <a:off x="731520" y="1143000"/>
            <a:ext cx="1645920" cy="36576"/>
          </a:xfrm>
          <a:prstGeom prst="rect">
            <a:avLst/>
          </a:prstGeom>
          <a:solidFill>
            <a:srgbClr val="01696F"/>
          </a:solidFill>
          <a:ln/>
        </p:spPr>
        <p:txBody>
          <a:bodyPr/>
          <a:lstStyle/>
          <a:p>
            <a:endParaRPr lang="en-US"/>
          </a:p>
        </p:txBody>
      </p:sp>
      <p:sp>
        <p:nvSpPr>
          <p:cNvPr id="4" name="Shape 2"/>
          <p:cNvSpPr/>
          <p:nvPr/>
        </p:nvSpPr>
        <p:spPr>
          <a:xfrm>
            <a:off x="731520" y="1325880"/>
            <a:ext cx="7680960" cy="1325880"/>
          </a:xfrm>
          <a:prstGeom prst="roundRect">
            <a:avLst>
              <a:gd name="adj" fmla="val 8276"/>
            </a:avLst>
          </a:prstGeom>
          <a:solidFill>
            <a:srgbClr val="253D52"/>
          </a:solidFill>
          <a:ln w="6350">
            <a:solidFill>
              <a:srgbClr val="D4D1CA"/>
            </a:solidFill>
            <a:prstDash val="solid"/>
          </a:ln>
        </p:spPr>
        <p:txBody>
          <a:bodyPr/>
          <a:lstStyle/>
          <a:p>
            <a:endParaRPr lang="en-US"/>
          </a:p>
        </p:txBody>
      </p:sp>
      <p:sp>
        <p:nvSpPr>
          <p:cNvPr id="5" name="Text 3"/>
          <p:cNvSpPr/>
          <p:nvPr/>
        </p:nvSpPr>
        <p:spPr>
          <a:xfrm>
            <a:off x="960120" y="1417320"/>
            <a:ext cx="7223760" cy="384048"/>
          </a:xfrm>
          <a:prstGeom prst="rect">
            <a:avLst/>
          </a:prstGeom>
          <a:noFill/>
          <a:ln/>
        </p:spPr>
        <p:txBody>
          <a:bodyPr wrap="square" rtlCol="0" anchor="ctr"/>
          <a:lstStyle/>
          <a:p>
            <a:pPr marL="0" indent="0" algn="l">
              <a:buNone/>
            </a:pPr>
            <a:r>
              <a:rPr lang="en-US" sz="1800" b="1" dirty="0">
                <a:solidFill>
                  <a:srgbClr val="FFFFFF"/>
                </a:solidFill>
                <a:latin typeface="Georgia" pitchFamily="34" charset="0"/>
                <a:ea typeface="Georgia" pitchFamily="34" charset="-122"/>
                <a:cs typeface="Georgia" pitchFamily="34" charset="-120"/>
              </a:rPr>
              <a:t>Tawhid vs. Trinity: Two Views of God’s Oneness</a:t>
            </a:r>
            <a:endParaRPr lang="en-US" sz="1800" dirty="0"/>
          </a:p>
        </p:txBody>
      </p:sp>
      <p:sp>
        <p:nvSpPr>
          <p:cNvPr id="6" name="Text 4"/>
          <p:cNvSpPr/>
          <p:nvPr/>
        </p:nvSpPr>
        <p:spPr>
          <a:xfrm>
            <a:off x="960120" y="1828800"/>
            <a:ext cx="7223760" cy="685800"/>
          </a:xfrm>
          <a:prstGeom prst="rect">
            <a:avLst/>
          </a:prstGeom>
          <a:noFill/>
          <a:ln/>
        </p:spPr>
        <p:txBody>
          <a:bodyPr wrap="square" rtlCol="0" anchor="t"/>
          <a:lstStyle/>
          <a:p>
            <a:pPr marL="0" indent="0" algn="l">
              <a:buNone/>
            </a:pPr>
            <a:r>
              <a:rPr lang="en-US" sz="1100" dirty="0">
                <a:solidFill>
                  <a:srgbClr val="B0C4D8"/>
                </a:solidFill>
                <a:latin typeface="Calibri" pitchFamily="34" charset="0"/>
                <a:ea typeface="Calibri" pitchFamily="34" charset="-122"/>
                <a:cs typeface="Calibri" pitchFamily="34" charset="-120"/>
              </a:rPr>
              <a:t>How does Islam’s doctrine of divine unity (Tawhid) compare with the Christian Trinity? Does the Qur’an critique the real Trinity — or a misunderstood version? We’ll examine Surah 5:116, the Athanasian Creed, and the crucial distinction between being and person.</a:t>
            </a:r>
            <a:endParaRPr lang="en-US" sz="1100" dirty="0"/>
          </a:p>
        </p:txBody>
      </p:sp>
      <p:sp>
        <p:nvSpPr>
          <p:cNvPr id="7" name="Shape 5"/>
          <p:cNvSpPr/>
          <p:nvPr/>
        </p:nvSpPr>
        <p:spPr>
          <a:xfrm>
            <a:off x="731520" y="2816352"/>
            <a:ext cx="7680960" cy="566928"/>
          </a:xfrm>
          <a:prstGeom prst="roundRect">
            <a:avLst>
              <a:gd name="adj" fmla="val 19355"/>
            </a:avLst>
          </a:prstGeom>
          <a:solidFill>
            <a:srgbClr val="1D3347"/>
          </a:solidFill>
          <a:ln w="6350">
            <a:solidFill>
              <a:srgbClr val="D4D1CA"/>
            </a:solidFill>
            <a:prstDash val="solid"/>
          </a:ln>
        </p:spPr>
        <p:txBody>
          <a:bodyPr/>
          <a:lstStyle/>
          <a:p>
            <a:endParaRPr lang="en-US"/>
          </a:p>
        </p:txBody>
      </p:sp>
      <p:sp>
        <p:nvSpPr>
          <p:cNvPr id="8" name="Text 6"/>
          <p:cNvSpPr/>
          <p:nvPr/>
        </p:nvSpPr>
        <p:spPr>
          <a:xfrm>
            <a:off x="960120" y="2871216"/>
            <a:ext cx="7223760" cy="457200"/>
          </a:xfrm>
          <a:prstGeom prst="rect">
            <a:avLst/>
          </a:prstGeom>
          <a:noFill/>
          <a:ln/>
        </p:spPr>
        <p:txBody>
          <a:bodyPr wrap="square" rtlCol="0" anchor="ctr"/>
          <a:lstStyle/>
          <a:p>
            <a:pPr marL="0" indent="0" algn="l">
              <a:buNone/>
            </a:pPr>
            <a:r>
              <a:rPr lang="en-US" sz="1200" b="1" dirty="0">
                <a:solidFill>
                  <a:srgbClr val="B0C4D8"/>
                </a:solidFill>
                <a:latin typeface="Calibri" pitchFamily="34" charset="0"/>
                <a:ea typeface="Calibri" pitchFamily="34" charset="-122"/>
                <a:cs typeface="Calibri" pitchFamily="34" charset="-120"/>
              </a:rPr>
              <a:t>Reading Assignment: </a:t>
            </a:r>
            <a:r>
              <a:rPr lang="en-US" sz="1200" dirty="0">
                <a:solidFill>
                  <a:srgbClr val="8A9BB0"/>
                </a:solidFill>
                <a:latin typeface="Calibri" pitchFamily="34" charset="0"/>
                <a:ea typeface="Calibri" pitchFamily="34" charset="-122"/>
                <a:cs typeface="Calibri" pitchFamily="34" charset="-120"/>
              </a:rPr>
              <a:t>White, “What Every Christian Needs to Know About the Qur’an,” Chapters 3–4.</a:t>
            </a:r>
            <a:endParaRPr lang="en-US" sz="1200" dirty="0"/>
          </a:p>
        </p:txBody>
      </p:sp>
      <p:sp>
        <p:nvSpPr>
          <p:cNvPr id="9" name="Text 7"/>
          <p:cNvSpPr/>
          <p:nvPr/>
        </p:nvSpPr>
        <p:spPr>
          <a:xfrm>
            <a:off x="731520" y="3547872"/>
            <a:ext cx="7680960" cy="411480"/>
          </a:xfrm>
          <a:prstGeom prst="rect">
            <a:avLst/>
          </a:prstGeom>
          <a:noFill/>
          <a:ln/>
        </p:spPr>
        <p:txBody>
          <a:bodyPr wrap="square" rtlCol="0" anchor="ctr"/>
          <a:lstStyle/>
          <a:p>
            <a:pPr marL="0" indent="0" algn="l">
              <a:buNone/>
            </a:pPr>
            <a:r>
              <a:rPr lang="en-US" sz="1300" i="1" dirty="0">
                <a:solidFill>
                  <a:srgbClr val="6B7F96"/>
                </a:solidFill>
                <a:latin typeface="Calibri" pitchFamily="34" charset="0"/>
                <a:ea typeface="Calibri" pitchFamily="34" charset="-122"/>
                <a:cs typeface="Calibri" pitchFamily="34" charset="-120"/>
              </a:rPr>
              <a:t>“The fear of the LORD is the beginning of wisdom.”  — Proverbs 9:10</a:t>
            </a:r>
            <a:endParaRPr lang="en-US" sz="1300" dirty="0"/>
          </a:p>
        </p:txBody>
      </p:sp>
      <p:sp>
        <p:nvSpPr>
          <p:cNvPr id="10" name="Text 8"/>
          <p:cNvSpPr/>
          <p:nvPr/>
        </p:nvSpPr>
        <p:spPr>
          <a:xfrm>
            <a:off x="731520" y="4114800"/>
            <a:ext cx="7680960" cy="320040"/>
          </a:xfrm>
          <a:prstGeom prst="rect">
            <a:avLst/>
          </a:prstGeom>
          <a:noFill/>
          <a:ln/>
        </p:spPr>
        <p:txBody>
          <a:bodyPr wrap="square" rtlCol="0" anchor="t"/>
          <a:lstStyle/>
          <a:p>
            <a:pPr marL="0" indent="0" algn="l">
              <a:buNone/>
            </a:pPr>
            <a:r>
              <a:rPr lang="en-US" sz="1000" dirty="0">
                <a:solidFill>
                  <a:srgbClr val="6B7F96"/>
                </a:solidFill>
                <a:latin typeface="Calibri" pitchFamily="34" charset="0"/>
                <a:ea typeface="Calibri" pitchFamily="34" charset="-122"/>
                <a:cs typeface="Calibri" pitchFamily="34" charset="-120"/>
              </a:rPr>
              <a:t>Christianity &amp; Islam  •  Holy Trinity Presbyterian Church  •  Tampa, Florida</a:t>
            </a:r>
            <a:endParaRPr lang="en-US" sz="1000" dirty="0"/>
          </a:p>
        </p:txBody>
      </p:sp>
      <p:sp>
        <p:nvSpPr>
          <p:cNvPr id="11" name="Text 9"/>
          <p:cNvSpPr/>
          <p:nvPr/>
        </p:nvSpPr>
        <p:spPr>
          <a:xfrm>
            <a:off x="8412480" y="4754880"/>
            <a:ext cx="457200" cy="228600"/>
          </a:xfrm>
          <a:prstGeom prst="rect">
            <a:avLst/>
          </a:prstGeom>
          <a:noFill/>
          <a:ln/>
        </p:spPr>
        <p:txBody>
          <a:bodyPr wrap="square" rtlCol="0" anchor="b"/>
          <a:lstStyle/>
          <a:p>
            <a:pPr marL="0" indent="0" algn="r">
              <a:buNone/>
            </a:pPr>
            <a:r>
              <a:rPr lang="en-US" sz="800" dirty="0">
                <a:solidFill>
                  <a:srgbClr val="8A9BB0"/>
                </a:solidFill>
                <a:latin typeface="Calibri" pitchFamily="34" charset="0"/>
                <a:ea typeface="Calibri" pitchFamily="34" charset="-122"/>
                <a:cs typeface="Calibri" pitchFamily="34" charset="-120"/>
              </a:rPr>
              <a:t>10</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2218</TotalTime>
  <Words>10224</Words>
  <Application>Microsoft Office PowerPoint</Application>
  <PresentationFormat>On-screen Show (16:9)</PresentationFormat>
  <Paragraphs>235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David Brittain</cp:lastModifiedBy>
  <cp:revision>1</cp:revision>
  <dcterms:created xsi:type="dcterms:W3CDTF">2026-04-07T00:44:06Z</dcterms:created>
  <dcterms:modified xsi:type="dcterms:W3CDTF">2026-09-17T09:42:48Z</dcterms:modified>
</cp:coreProperties>
</file>